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9" r:id="rId3"/>
    <p:sldId id="260" r:id="rId4"/>
    <p:sldId id="257" r:id="rId5"/>
    <p:sldId id="258" r:id="rId6"/>
    <p:sldId id="261" r:id="rId7"/>
    <p:sldId id="267" r:id="rId8"/>
    <p:sldId id="276" r:id="rId9"/>
    <p:sldId id="268" r:id="rId10"/>
    <p:sldId id="269" r:id="rId11"/>
    <p:sldId id="270" r:id="rId12"/>
    <p:sldId id="271" r:id="rId13"/>
    <p:sldId id="272" r:id="rId14"/>
    <p:sldId id="262" r:id="rId15"/>
    <p:sldId id="263" r:id="rId16"/>
    <p:sldId id="264" r:id="rId17"/>
    <p:sldId id="265"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474B4-6EEE-458D-B3D5-5B5E6DE7769A}" v="471" dt="2021-08-28T17:45:18.984"/>
    <p1510:client id="{F4F577F7-6856-43B6-BA46-C382E36DE5EE}" v="2012" dt="2021-08-29T18:29:18.4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065D90-DC77-4491-83B1-D935A8B927B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D36B403-65CD-4E4A-BED7-FE9674A507BC}">
      <dgm:prSet/>
      <dgm:spPr/>
      <dgm:t>
        <a:bodyPr/>
        <a:lstStyle/>
        <a:p>
          <a:r>
            <a:rPr lang="en-US" b="1" baseline="0"/>
            <a:t>Supervised learning is learning from someone, it contains features (input) and labels (output).</a:t>
          </a:r>
          <a:endParaRPr lang="en-US"/>
        </a:p>
      </dgm:t>
    </dgm:pt>
    <dgm:pt modelId="{3E9B8F9C-B52B-4F70-BAD8-7AE202FDD9A9}" type="parTrans" cxnId="{E424F338-3B08-4249-9316-14FC7E5AC561}">
      <dgm:prSet/>
      <dgm:spPr/>
      <dgm:t>
        <a:bodyPr/>
        <a:lstStyle/>
        <a:p>
          <a:endParaRPr lang="en-US"/>
        </a:p>
      </dgm:t>
    </dgm:pt>
    <dgm:pt modelId="{7E545A93-EECC-4209-9B57-5B9B297F29AD}" type="sibTrans" cxnId="{E424F338-3B08-4249-9316-14FC7E5AC561}">
      <dgm:prSet/>
      <dgm:spPr/>
      <dgm:t>
        <a:bodyPr/>
        <a:lstStyle/>
        <a:p>
          <a:endParaRPr lang="en-US"/>
        </a:p>
      </dgm:t>
    </dgm:pt>
    <dgm:pt modelId="{A59B6203-7C22-4AF2-8DFC-E621E714F31B}">
      <dgm:prSet/>
      <dgm:spPr/>
      <dgm:t>
        <a:bodyPr/>
        <a:lstStyle/>
        <a:p>
          <a:r>
            <a:rPr lang="en-US" b="1" baseline="0"/>
            <a:t>we are learning from our teacher in the class. </a:t>
          </a:r>
          <a:endParaRPr lang="en-US"/>
        </a:p>
      </dgm:t>
    </dgm:pt>
    <dgm:pt modelId="{9781030F-9FC0-4E24-A0E5-296A0FE361F1}" type="parTrans" cxnId="{AE1E0BB0-D846-4470-87BC-DEC7A0049CA3}">
      <dgm:prSet/>
      <dgm:spPr/>
      <dgm:t>
        <a:bodyPr/>
        <a:lstStyle/>
        <a:p>
          <a:endParaRPr lang="en-US"/>
        </a:p>
      </dgm:t>
    </dgm:pt>
    <dgm:pt modelId="{FF2FC701-9DDD-4AAD-BD23-6E6B7AB4B0AF}" type="sibTrans" cxnId="{AE1E0BB0-D846-4470-87BC-DEC7A0049CA3}">
      <dgm:prSet/>
      <dgm:spPr/>
      <dgm:t>
        <a:bodyPr/>
        <a:lstStyle/>
        <a:p>
          <a:endParaRPr lang="en-US"/>
        </a:p>
      </dgm:t>
    </dgm:pt>
    <dgm:pt modelId="{BE660F95-CB31-49A9-ABCC-E566EBADB214}">
      <dgm:prSet/>
      <dgm:spPr/>
      <dgm:t>
        <a:bodyPr/>
        <a:lstStyle/>
        <a:p>
          <a:r>
            <a:rPr lang="en-US" b="1" baseline="0"/>
            <a:t>Kids learns how to speaks something from parents.</a:t>
          </a:r>
          <a:endParaRPr lang="en-US"/>
        </a:p>
      </dgm:t>
    </dgm:pt>
    <dgm:pt modelId="{B1CBB40E-19C9-4AD1-8F6A-50F9DD617BE8}" type="parTrans" cxnId="{1F588F6E-1C10-4146-BC6B-7AFCC4267190}">
      <dgm:prSet/>
      <dgm:spPr/>
      <dgm:t>
        <a:bodyPr/>
        <a:lstStyle/>
        <a:p>
          <a:endParaRPr lang="en-US"/>
        </a:p>
      </dgm:t>
    </dgm:pt>
    <dgm:pt modelId="{62FCC6D5-906D-4806-AD27-1940701A975F}" type="sibTrans" cxnId="{1F588F6E-1C10-4146-BC6B-7AFCC4267190}">
      <dgm:prSet/>
      <dgm:spPr/>
      <dgm:t>
        <a:bodyPr/>
        <a:lstStyle/>
        <a:p>
          <a:endParaRPr lang="en-US"/>
        </a:p>
      </dgm:t>
    </dgm:pt>
    <dgm:pt modelId="{37F4B522-CF70-486F-9B3D-05BE7EF4F45A}">
      <dgm:prSet/>
      <dgm:spPr/>
      <dgm:t>
        <a:bodyPr/>
        <a:lstStyle/>
        <a:p>
          <a:r>
            <a:rPr lang="en-US" b="1" baseline="0"/>
            <a:t>A boy learn swimming from his swimming trainer.</a:t>
          </a:r>
          <a:endParaRPr lang="en-US"/>
        </a:p>
      </dgm:t>
    </dgm:pt>
    <dgm:pt modelId="{CD4C4238-3661-41BD-A311-BA47AD1ADCBB}" type="parTrans" cxnId="{C04DB5F1-50DB-42F5-BE61-B3E97B887CCA}">
      <dgm:prSet/>
      <dgm:spPr/>
      <dgm:t>
        <a:bodyPr/>
        <a:lstStyle/>
        <a:p>
          <a:endParaRPr lang="en-US"/>
        </a:p>
      </dgm:t>
    </dgm:pt>
    <dgm:pt modelId="{2473AEA9-0DCA-4B59-B69F-FE3D4E7B6295}" type="sibTrans" cxnId="{C04DB5F1-50DB-42F5-BE61-B3E97B887CCA}">
      <dgm:prSet/>
      <dgm:spPr/>
      <dgm:t>
        <a:bodyPr/>
        <a:lstStyle/>
        <a:p>
          <a:endParaRPr lang="en-US"/>
        </a:p>
      </dgm:t>
    </dgm:pt>
    <dgm:pt modelId="{9B914345-8B03-4BAB-9279-10BEA53E3B73}">
      <dgm:prSet/>
      <dgm:spPr/>
      <dgm:t>
        <a:bodyPr/>
        <a:lstStyle/>
        <a:p>
          <a:r>
            <a:rPr lang="en-US" b="1" baseline="0"/>
            <a:t>A fighter pilot learns how to fly the aircraft by his senior pilot.</a:t>
          </a:r>
          <a:endParaRPr lang="en-US"/>
        </a:p>
      </dgm:t>
    </dgm:pt>
    <dgm:pt modelId="{A872A350-1297-48D1-8CCF-1F32F16DA25A}" type="parTrans" cxnId="{BAAD1DD7-D989-4BA1-9EB3-04E738542781}">
      <dgm:prSet/>
      <dgm:spPr/>
      <dgm:t>
        <a:bodyPr/>
        <a:lstStyle/>
        <a:p>
          <a:endParaRPr lang="en-US"/>
        </a:p>
      </dgm:t>
    </dgm:pt>
    <dgm:pt modelId="{4E722755-A270-4E6C-9F18-D3FC9CD90016}" type="sibTrans" cxnId="{BAAD1DD7-D989-4BA1-9EB3-04E738542781}">
      <dgm:prSet/>
      <dgm:spPr/>
      <dgm:t>
        <a:bodyPr/>
        <a:lstStyle/>
        <a:p>
          <a:endParaRPr lang="en-US"/>
        </a:p>
      </dgm:t>
    </dgm:pt>
    <dgm:pt modelId="{BC9010C1-D4F8-4EF9-A149-9BAE036F3BE0}" type="pres">
      <dgm:prSet presAssocID="{B0065D90-DC77-4491-83B1-D935A8B927B9}" presName="linear" presStyleCnt="0">
        <dgm:presLayoutVars>
          <dgm:animLvl val="lvl"/>
          <dgm:resizeHandles val="exact"/>
        </dgm:presLayoutVars>
      </dgm:prSet>
      <dgm:spPr/>
    </dgm:pt>
    <dgm:pt modelId="{9ABB3727-062B-461A-B8C8-3A09A113CE05}" type="pres">
      <dgm:prSet presAssocID="{0D36B403-65CD-4E4A-BED7-FE9674A507BC}" presName="parentText" presStyleLbl="node1" presStyleIdx="0" presStyleCnt="1">
        <dgm:presLayoutVars>
          <dgm:chMax val="0"/>
          <dgm:bulletEnabled val="1"/>
        </dgm:presLayoutVars>
      </dgm:prSet>
      <dgm:spPr/>
    </dgm:pt>
    <dgm:pt modelId="{1C4DA4DB-E6D3-40E8-86AB-1A77A7E45D8E}" type="pres">
      <dgm:prSet presAssocID="{0D36B403-65CD-4E4A-BED7-FE9674A507BC}" presName="childText" presStyleLbl="revTx" presStyleIdx="0" presStyleCnt="1">
        <dgm:presLayoutVars>
          <dgm:bulletEnabled val="1"/>
        </dgm:presLayoutVars>
      </dgm:prSet>
      <dgm:spPr/>
    </dgm:pt>
  </dgm:ptLst>
  <dgm:cxnLst>
    <dgm:cxn modelId="{07CBB21D-C99D-40B3-8476-A4D74F1C2DCB}" type="presOf" srcId="{A59B6203-7C22-4AF2-8DFC-E621E714F31B}" destId="{1C4DA4DB-E6D3-40E8-86AB-1A77A7E45D8E}" srcOrd="0" destOrd="0" presId="urn:microsoft.com/office/officeart/2005/8/layout/vList2"/>
    <dgm:cxn modelId="{E424F338-3B08-4249-9316-14FC7E5AC561}" srcId="{B0065D90-DC77-4491-83B1-D935A8B927B9}" destId="{0D36B403-65CD-4E4A-BED7-FE9674A507BC}" srcOrd="0" destOrd="0" parTransId="{3E9B8F9C-B52B-4F70-BAD8-7AE202FDD9A9}" sibTransId="{7E545A93-EECC-4209-9B57-5B9B297F29AD}"/>
    <dgm:cxn modelId="{1F588F6E-1C10-4146-BC6B-7AFCC4267190}" srcId="{0D36B403-65CD-4E4A-BED7-FE9674A507BC}" destId="{BE660F95-CB31-49A9-ABCC-E566EBADB214}" srcOrd="1" destOrd="0" parTransId="{B1CBB40E-19C9-4AD1-8F6A-50F9DD617BE8}" sibTransId="{62FCC6D5-906D-4806-AD27-1940701A975F}"/>
    <dgm:cxn modelId="{1C14006F-C70A-485F-9FD2-9E55A207DC3C}" type="presOf" srcId="{BE660F95-CB31-49A9-ABCC-E566EBADB214}" destId="{1C4DA4DB-E6D3-40E8-86AB-1A77A7E45D8E}" srcOrd="0" destOrd="1" presId="urn:microsoft.com/office/officeart/2005/8/layout/vList2"/>
    <dgm:cxn modelId="{7A4AF6A9-5CE1-40B0-BEEE-63A0DA4BD299}" type="presOf" srcId="{0D36B403-65CD-4E4A-BED7-FE9674A507BC}" destId="{9ABB3727-062B-461A-B8C8-3A09A113CE05}" srcOrd="0" destOrd="0" presId="urn:microsoft.com/office/officeart/2005/8/layout/vList2"/>
    <dgm:cxn modelId="{AE1E0BB0-D846-4470-87BC-DEC7A0049CA3}" srcId="{0D36B403-65CD-4E4A-BED7-FE9674A507BC}" destId="{A59B6203-7C22-4AF2-8DFC-E621E714F31B}" srcOrd="0" destOrd="0" parTransId="{9781030F-9FC0-4E24-A0E5-296A0FE361F1}" sibTransId="{FF2FC701-9DDD-4AAD-BD23-6E6B7AB4B0AF}"/>
    <dgm:cxn modelId="{F4D9E8C8-16C0-4A9F-8069-B85141264B6E}" type="presOf" srcId="{9B914345-8B03-4BAB-9279-10BEA53E3B73}" destId="{1C4DA4DB-E6D3-40E8-86AB-1A77A7E45D8E}" srcOrd="0" destOrd="3" presId="urn:microsoft.com/office/officeart/2005/8/layout/vList2"/>
    <dgm:cxn modelId="{BAAD1DD7-D989-4BA1-9EB3-04E738542781}" srcId="{0D36B403-65CD-4E4A-BED7-FE9674A507BC}" destId="{9B914345-8B03-4BAB-9279-10BEA53E3B73}" srcOrd="3" destOrd="0" parTransId="{A872A350-1297-48D1-8CCF-1F32F16DA25A}" sibTransId="{4E722755-A270-4E6C-9F18-D3FC9CD90016}"/>
    <dgm:cxn modelId="{E4D12AE9-0986-45AF-91A0-374F10B39A97}" type="presOf" srcId="{B0065D90-DC77-4491-83B1-D935A8B927B9}" destId="{BC9010C1-D4F8-4EF9-A149-9BAE036F3BE0}" srcOrd="0" destOrd="0" presId="urn:microsoft.com/office/officeart/2005/8/layout/vList2"/>
    <dgm:cxn modelId="{BAFFC5EA-80B7-4E90-B31D-FB85A8737996}" type="presOf" srcId="{37F4B522-CF70-486F-9B3D-05BE7EF4F45A}" destId="{1C4DA4DB-E6D3-40E8-86AB-1A77A7E45D8E}" srcOrd="0" destOrd="2" presId="urn:microsoft.com/office/officeart/2005/8/layout/vList2"/>
    <dgm:cxn modelId="{C04DB5F1-50DB-42F5-BE61-B3E97B887CCA}" srcId="{0D36B403-65CD-4E4A-BED7-FE9674A507BC}" destId="{37F4B522-CF70-486F-9B3D-05BE7EF4F45A}" srcOrd="2" destOrd="0" parTransId="{CD4C4238-3661-41BD-A311-BA47AD1ADCBB}" sibTransId="{2473AEA9-0DCA-4B59-B69F-FE3D4E7B6295}"/>
    <dgm:cxn modelId="{2EEED924-E46C-4646-A6DA-51629AC6E18A}" type="presParOf" srcId="{BC9010C1-D4F8-4EF9-A149-9BAE036F3BE0}" destId="{9ABB3727-062B-461A-B8C8-3A09A113CE05}" srcOrd="0" destOrd="0" presId="urn:microsoft.com/office/officeart/2005/8/layout/vList2"/>
    <dgm:cxn modelId="{581F1670-4E28-4879-8961-772AA36C03C2}" type="presParOf" srcId="{BC9010C1-D4F8-4EF9-A149-9BAE036F3BE0}" destId="{1C4DA4DB-E6D3-40E8-86AB-1A77A7E45D8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B3727-062B-461A-B8C8-3A09A113CE05}">
      <dsp:nvSpPr>
        <dsp:cNvPr id="0" name=""/>
        <dsp:cNvSpPr/>
      </dsp:nvSpPr>
      <dsp:spPr>
        <a:xfrm>
          <a:off x="0" y="59678"/>
          <a:ext cx="6383102" cy="25295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b="1" kern="1200" baseline="0"/>
            <a:t>Supervised learning is learning from someone, it contains features (input) and labels (output).</a:t>
          </a:r>
          <a:endParaRPr lang="en-US" sz="4600" kern="1200"/>
        </a:p>
      </dsp:txBody>
      <dsp:txXfrm>
        <a:off x="123482" y="183160"/>
        <a:ext cx="6136138" cy="2282576"/>
      </dsp:txXfrm>
    </dsp:sp>
    <dsp:sp modelId="{1C4DA4DB-E6D3-40E8-86AB-1A77A7E45D8E}">
      <dsp:nvSpPr>
        <dsp:cNvPr id="0" name=""/>
        <dsp:cNvSpPr/>
      </dsp:nvSpPr>
      <dsp:spPr>
        <a:xfrm>
          <a:off x="0" y="2589218"/>
          <a:ext cx="6383102" cy="2951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663"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n-US" sz="3600" b="1" kern="1200" baseline="0"/>
            <a:t>we are learning from our teacher in the class. </a:t>
          </a:r>
          <a:endParaRPr lang="en-US" sz="3600" kern="1200"/>
        </a:p>
        <a:p>
          <a:pPr marL="285750" lvl="1" indent="-285750" algn="l" defTabSz="1600200">
            <a:lnSpc>
              <a:spcPct val="90000"/>
            </a:lnSpc>
            <a:spcBef>
              <a:spcPct val="0"/>
            </a:spcBef>
            <a:spcAft>
              <a:spcPct val="20000"/>
            </a:spcAft>
            <a:buChar char="•"/>
          </a:pPr>
          <a:r>
            <a:rPr lang="en-US" sz="3600" b="1" kern="1200" baseline="0"/>
            <a:t>Kids learns how to speaks something from parents.</a:t>
          </a:r>
          <a:endParaRPr lang="en-US" sz="3600" kern="1200"/>
        </a:p>
        <a:p>
          <a:pPr marL="285750" lvl="1" indent="-285750" algn="l" defTabSz="1600200">
            <a:lnSpc>
              <a:spcPct val="90000"/>
            </a:lnSpc>
            <a:spcBef>
              <a:spcPct val="0"/>
            </a:spcBef>
            <a:spcAft>
              <a:spcPct val="20000"/>
            </a:spcAft>
            <a:buChar char="•"/>
          </a:pPr>
          <a:r>
            <a:rPr lang="en-US" sz="3600" b="1" kern="1200" baseline="0"/>
            <a:t>A boy learn swimming from his swimming trainer.</a:t>
          </a:r>
          <a:endParaRPr lang="en-US" sz="3600" kern="1200"/>
        </a:p>
        <a:p>
          <a:pPr marL="285750" lvl="1" indent="-285750" algn="l" defTabSz="1600200">
            <a:lnSpc>
              <a:spcPct val="90000"/>
            </a:lnSpc>
            <a:spcBef>
              <a:spcPct val="0"/>
            </a:spcBef>
            <a:spcAft>
              <a:spcPct val="20000"/>
            </a:spcAft>
            <a:buChar char="•"/>
          </a:pPr>
          <a:r>
            <a:rPr lang="en-US" sz="3600" b="1" kern="1200" baseline="0"/>
            <a:t>A fighter pilot learns how to fly the aircraft by his senior pilot.</a:t>
          </a:r>
          <a:endParaRPr lang="en-US" sz="3600" kern="1200"/>
        </a:p>
      </dsp:txBody>
      <dsp:txXfrm>
        <a:off x="0" y="2589218"/>
        <a:ext cx="6383102" cy="29518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8/29/2021</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559014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8/29/2021</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13703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8/29/2021</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36081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8/29/2021</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968293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8/29/2021</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306783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8/29/2021</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94622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8/29/2021</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314184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8/29/2021</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2489845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8/29/2021</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806086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8/29/2021</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803890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8/29/2021</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82027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8/29/2021</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6407225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B49476-BACD-49C8-AABA-493B623CA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1E33827-D9B6-4139-8DC5-A4ADFD575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403" y="560386"/>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solidFill>
            <a:schemeClr val="bg2">
              <a:lumMod val="90000"/>
            </a:schemeClr>
          </a:solidFill>
          <a:ln w="1905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907F25B-D671-478E-A1EE-5BA7DECE5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2294" y="606011"/>
            <a:ext cx="6919656" cy="4575663"/>
          </a:xfrm>
          <a:custGeom>
            <a:avLst/>
            <a:gdLst>
              <a:gd name="connsiteX0" fmla="*/ 3063362 w 5358686"/>
              <a:gd name="connsiteY0" fmla="*/ 3429562 h 3905917"/>
              <a:gd name="connsiteX1" fmla="*/ 4752173 w 5358686"/>
              <a:gd name="connsiteY1" fmla="*/ 3086315 h 3905917"/>
              <a:gd name="connsiteX2" fmla="*/ 5358470 w 5358686"/>
              <a:gd name="connsiteY2" fmla="*/ 1525101 h 3905917"/>
              <a:gd name="connsiteX3" fmla="*/ 4960932 w 5358686"/>
              <a:gd name="connsiteY3" fmla="*/ 466701 h 3905917"/>
              <a:gd name="connsiteX4" fmla="*/ 932230 w 5358686"/>
              <a:gd name="connsiteY4" fmla="*/ 19557 h 3905917"/>
              <a:gd name="connsiteX5" fmla="*/ 62745 w 5358686"/>
              <a:gd name="connsiteY5" fmla="*/ 783491 h 3905917"/>
              <a:gd name="connsiteX6" fmla="*/ 230579 w 5358686"/>
              <a:gd name="connsiteY6" fmla="*/ 2939564 h 3905917"/>
              <a:gd name="connsiteX7" fmla="*/ 2493030 w 5358686"/>
              <a:gd name="connsiteY7" fmla="*/ 3459876 h 3905917"/>
              <a:gd name="connsiteX8" fmla="*/ 2539191 w 5358686"/>
              <a:gd name="connsiteY8" fmla="*/ 3905918 h 3905917"/>
              <a:gd name="connsiteX9" fmla="*/ 3063362 w 5358686"/>
              <a:gd name="connsiteY9" fmla="*/ 3429562 h 39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8686" h="3905917">
                <a:moveTo>
                  <a:pt x="3063362" y="3429562"/>
                </a:moveTo>
                <a:cubicBezTo>
                  <a:pt x="3522907" y="3461392"/>
                  <a:pt x="4421742" y="3347987"/>
                  <a:pt x="4752173" y="3086315"/>
                </a:cubicBezTo>
                <a:cubicBezTo>
                  <a:pt x="5090322" y="2818580"/>
                  <a:pt x="5367565" y="2214901"/>
                  <a:pt x="5358470" y="1525101"/>
                </a:cubicBezTo>
                <a:cubicBezTo>
                  <a:pt x="5352407" y="1065281"/>
                  <a:pt x="5344552" y="716660"/>
                  <a:pt x="4960932" y="466701"/>
                </a:cubicBezTo>
                <a:cubicBezTo>
                  <a:pt x="4519163" y="262351"/>
                  <a:pt x="1981674" y="-86269"/>
                  <a:pt x="932230" y="19557"/>
                </a:cubicBezTo>
                <a:cubicBezTo>
                  <a:pt x="446779" y="83769"/>
                  <a:pt x="146249" y="410480"/>
                  <a:pt x="62745" y="783491"/>
                </a:cubicBezTo>
                <a:cubicBezTo>
                  <a:pt x="-52589" y="1298843"/>
                  <a:pt x="-15798" y="2680923"/>
                  <a:pt x="230579" y="2939564"/>
                </a:cubicBezTo>
                <a:cubicBezTo>
                  <a:pt x="501759" y="3224110"/>
                  <a:pt x="1191008" y="3475723"/>
                  <a:pt x="2493030" y="3459876"/>
                </a:cubicBezTo>
                <a:cubicBezTo>
                  <a:pt x="2556553" y="3579206"/>
                  <a:pt x="2569919" y="3721411"/>
                  <a:pt x="2539191" y="3905918"/>
                </a:cubicBezTo>
                <a:cubicBezTo>
                  <a:pt x="2769997" y="3713556"/>
                  <a:pt x="3063362" y="3429562"/>
                  <a:pt x="3063362" y="3429562"/>
                </a:cubicBezTo>
                <a:close/>
              </a:path>
            </a:pathLst>
          </a:custGeom>
          <a:noFill/>
          <a:ln w="19050" cap="flat">
            <a:solidFill>
              <a:schemeClr val="tx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C75E7EF-2AD7-40CB-BC67-FA8F574BE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57268" y="2872071"/>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solidFill>
            <a:schemeClr val="bg1"/>
          </a:solidFill>
          <a:ln w="1905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B8B9B37-264C-4866-91BF-26A20D42B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235544" y="2827605"/>
            <a:ext cx="4180515" cy="3301837"/>
          </a:xfrm>
          <a:custGeom>
            <a:avLst/>
            <a:gdLst>
              <a:gd name="connsiteX0" fmla="*/ 2787528 w 4712373"/>
              <a:gd name="connsiteY0" fmla="*/ 3676359 h 4068523"/>
              <a:gd name="connsiteX1" fmla="*/ 4687166 w 4712373"/>
              <a:gd name="connsiteY1" fmla="*/ 1907489 h 4068523"/>
              <a:gd name="connsiteX2" fmla="*/ 2172275 w 4712373"/>
              <a:gd name="connsiteY2" fmla="*/ 136 h 4068523"/>
              <a:gd name="connsiteX3" fmla="*/ 111143 w 4712373"/>
              <a:gd name="connsiteY3" fmla="*/ 1123024 h 4068523"/>
              <a:gd name="connsiteX4" fmla="*/ 2016292 w 4712373"/>
              <a:gd name="connsiteY4" fmla="*/ 3609943 h 4068523"/>
              <a:gd name="connsiteX5" fmla="*/ 1772395 w 4712373"/>
              <a:gd name="connsiteY5" fmla="*/ 4068523 h 4068523"/>
              <a:gd name="connsiteX6" fmla="*/ 2787528 w 4712373"/>
              <a:gd name="connsiteY6" fmla="*/ 3676359 h 406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373" h="4068523">
                <a:moveTo>
                  <a:pt x="2787528" y="3676359"/>
                </a:moveTo>
                <a:cubicBezTo>
                  <a:pt x="3711855" y="3636261"/>
                  <a:pt x="4464628" y="3196007"/>
                  <a:pt x="4687166" y="1907489"/>
                </a:cubicBezTo>
                <a:cubicBezTo>
                  <a:pt x="4825649" y="1015407"/>
                  <a:pt x="4448230" y="272693"/>
                  <a:pt x="2172275" y="136"/>
                </a:cubicBezTo>
                <a:cubicBezTo>
                  <a:pt x="1282673" y="-8132"/>
                  <a:pt x="341811" y="361571"/>
                  <a:pt x="111143" y="1123024"/>
                </a:cubicBezTo>
                <a:cubicBezTo>
                  <a:pt x="-63581" y="1699557"/>
                  <a:pt x="-340824" y="3171342"/>
                  <a:pt x="2016292" y="3609943"/>
                </a:cubicBezTo>
                <a:cubicBezTo>
                  <a:pt x="2000583" y="3847363"/>
                  <a:pt x="1926174" y="3976339"/>
                  <a:pt x="1772395" y="4068523"/>
                </a:cubicBezTo>
                <a:cubicBezTo>
                  <a:pt x="2353889" y="4067834"/>
                  <a:pt x="2787528" y="3676359"/>
                  <a:pt x="2787528" y="3676359"/>
                </a:cubicBezTo>
                <a:close/>
              </a:path>
            </a:pathLst>
          </a:custGeom>
          <a:noFill/>
          <a:ln w="19050" cap="flat">
            <a:solidFill>
              <a:schemeClr val="tx1"/>
            </a:solidFill>
            <a:prstDash val="solid"/>
            <a:miter/>
          </a:ln>
        </p:spPr>
        <p:txBody>
          <a:bodyPr rtlCol="0" anchor="ctr"/>
          <a:lstStyle/>
          <a:p>
            <a:endParaRPr lang="en-US"/>
          </a:p>
        </p:txBody>
      </p:sp>
      <p:sp>
        <p:nvSpPr>
          <p:cNvPr id="2" name="Title 1"/>
          <p:cNvSpPr>
            <a:spLocks noGrp="1"/>
          </p:cNvSpPr>
          <p:nvPr>
            <p:ph type="ctrTitle"/>
          </p:nvPr>
        </p:nvSpPr>
        <p:spPr>
          <a:xfrm>
            <a:off x="5067299" y="1224011"/>
            <a:ext cx="5422901" cy="2870791"/>
          </a:xfrm>
        </p:spPr>
        <p:txBody>
          <a:bodyPr anchor="ctr">
            <a:normAutofit/>
          </a:bodyPr>
          <a:lstStyle/>
          <a:p>
            <a:r>
              <a:rPr lang="en-US"/>
              <a:t>Machine Learning</a:t>
            </a:r>
            <a:br>
              <a:rPr lang="en-US" dirty="0"/>
            </a:br>
            <a:r>
              <a:rPr lang="en-US"/>
              <a:t>Assignment 1</a:t>
            </a:r>
            <a:endParaRPr lang="en-US" dirty="0"/>
          </a:p>
        </p:txBody>
      </p:sp>
      <p:sp>
        <p:nvSpPr>
          <p:cNvPr id="3" name="Subtitle 2"/>
          <p:cNvSpPr>
            <a:spLocks noGrp="1"/>
          </p:cNvSpPr>
          <p:nvPr>
            <p:ph type="subTitle" idx="1"/>
          </p:nvPr>
        </p:nvSpPr>
        <p:spPr>
          <a:xfrm>
            <a:off x="1763486" y="3766456"/>
            <a:ext cx="2983019" cy="1926773"/>
          </a:xfrm>
        </p:spPr>
        <p:txBody>
          <a:bodyPr anchor="ctr">
            <a:normAutofit/>
          </a:bodyPr>
          <a:lstStyle/>
          <a:p>
            <a:pPr algn="ctr"/>
            <a:r>
              <a:rPr lang="en-US"/>
              <a:t>Abhi Raj</a:t>
            </a:r>
          </a:p>
          <a:p>
            <a:pPr algn="ctr"/>
            <a:r>
              <a:rPr lang="en-US"/>
              <a:t>ENG19CS0007</a:t>
            </a:r>
          </a:p>
          <a:p>
            <a:pPr algn="ctr"/>
            <a:r>
              <a:rPr lang="en-US"/>
              <a:t>Section: A</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4BEF8-057A-4A11-A9DB-6F480823605A}"/>
              </a:ext>
            </a:extLst>
          </p:cNvPr>
          <p:cNvSpPr>
            <a:spLocks noGrp="1"/>
          </p:cNvSpPr>
          <p:nvPr>
            <p:ph type="title"/>
          </p:nvPr>
        </p:nvSpPr>
        <p:spPr>
          <a:xfrm>
            <a:off x="7670015" y="747906"/>
            <a:ext cx="3811205" cy="2058793"/>
          </a:xfrm>
        </p:spPr>
        <p:txBody>
          <a:bodyPr>
            <a:normAutofit/>
          </a:bodyPr>
          <a:lstStyle/>
          <a:p>
            <a:pPr algn="ctr"/>
            <a:r>
              <a:rPr lang="en-US" b="0" cap="all">
                <a:ea typeface="+mj-lt"/>
                <a:cs typeface="+mj-lt"/>
              </a:rPr>
              <a:t>Decision tree</a:t>
            </a:r>
            <a:endParaRPr lang="en-US"/>
          </a:p>
        </p:txBody>
      </p:sp>
      <p:sp>
        <p:nvSpPr>
          <p:cNvPr id="11" name="Freeform: Shape 10">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9013" y="303198"/>
            <a:ext cx="6631387" cy="59597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id="{ECB7F398-7B40-43F3-9697-F878BE26436E}"/>
              </a:ext>
            </a:extLst>
          </p:cNvPr>
          <p:cNvPicPr>
            <a:picLocks noChangeAspect="1"/>
          </p:cNvPicPr>
          <p:nvPr/>
        </p:nvPicPr>
        <p:blipFill>
          <a:blip r:embed="rId2"/>
          <a:stretch>
            <a:fillRect/>
          </a:stretch>
        </p:blipFill>
        <p:spPr>
          <a:xfrm>
            <a:off x="598138" y="1373632"/>
            <a:ext cx="6193116" cy="3870696"/>
          </a:xfrm>
          <a:prstGeom prst="rect">
            <a:avLst/>
          </a:prstGeom>
        </p:spPr>
      </p:pic>
      <p:sp>
        <p:nvSpPr>
          <p:cNvPr id="3" name="Content Placeholder 2">
            <a:extLst>
              <a:ext uri="{FF2B5EF4-FFF2-40B4-BE49-F238E27FC236}">
                <a16:creationId xmlns:a16="http://schemas.microsoft.com/office/drawing/2014/main" id="{4E739989-DBA0-4C01-B522-932C94AD2858}"/>
              </a:ext>
            </a:extLst>
          </p:cNvPr>
          <p:cNvSpPr>
            <a:spLocks noGrp="1"/>
          </p:cNvSpPr>
          <p:nvPr>
            <p:ph idx="1"/>
          </p:nvPr>
        </p:nvSpPr>
        <p:spPr>
          <a:xfrm>
            <a:off x="7674900" y="2997200"/>
            <a:ext cx="3768403" cy="3216713"/>
          </a:xfrm>
        </p:spPr>
        <p:txBody>
          <a:bodyPr vert="horz" lIns="91440" tIns="45720" rIns="91440" bIns="45720" rtlCol="0" anchor="ctr">
            <a:normAutofit/>
          </a:bodyPr>
          <a:lstStyle/>
          <a:p>
            <a:pPr algn="ctr"/>
            <a:r>
              <a:rPr lang="en-US" b="0">
                <a:ea typeface="+mn-lt"/>
                <a:cs typeface="+mn-lt"/>
              </a:rPr>
              <a:t>•Is the algorithm in which the decision is made based on two options which will further decide the future input in the datasets. That is basically each node will have two options .</a:t>
            </a:r>
            <a:endParaRPr lang="en-US"/>
          </a:p>
          <a:p>
            <a:pPr algn="ctr"/>
            <a:endParaRPr lang="en-US"/>
          </a:p>
        </p:txBody>
      </p:sp>
    </p:spTree>
    <p:extLst>
      <p:ext uri="{BB962C8B-B14F-4D97-AF65-F5344CB8AC3E}">
        <p14:creationId xmlns:p14="http://schemas.microsoft.com/office/powerpoint/2010/main" val="71354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48FD7-B6CD-419D-A9E2-ABF2DA09F127}"/>
              </a:ext>
            </a:extLst>
          </p:cNvPr>
          <p:cNvSpPr>
            <a:spLocks noGrp="1"/>
          </p:cNvSpPr>
          <p:nvPr>
            <p:ph type="title"/>
          </p:nvPr>
        </p:nvSpPr>
        <p:spPr>
          <a:xfrm>
            <a:off x="7670015" y="747906"/>
            <a:ext cx="3811205" cy="2058793"/>
          </a:xfrm>
        </p:spPr>
        <p:txBody>
          <a:bodyPr>
            <a:normAutofit/>
          </a:bodyPr>
          <a:lstStyle/>
          <a:p>
            <a:pPr algn="ctr"/>
            <a:r>
              <a:rPr lang="en-US" b="0" cap="all">
                <a:ea typeface="+mj-lt"/>
                <a:cs typeface="+mj-lt"/>
              </a:rPr>
              <a:t>Random forest</a:t>
            </a:r>
            <a:endParaRPr lang="en-US"/>
          </a:p>
        </p:txBody>
      </p:sp>
      <p:sp>
        <p:nvSpPr>
          <p:cNvPr id="11" name="Freeform: Shape 10">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9013" y="303198"/>
            <a:ext cx="6631387" cy="59597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id="{7652E0CF-D4A7-4DF7-97D7-05022172E96B}"/>
              </a:ext>
            </a:extLst>
          </p:cNvPr>
          <p:cNvPicPr>
            <a:picLocks noChangeAspect="1"/>
          </p:cNvPicPr>
          <p:nvPr/>
        </p:nvPicPr>
        <p:blipFill>
          <a:blip r:embed="rId2"/>
          <a:stretch>
            <a:fillRect/>
          </a:stretch>
        </p:blipFill>
        <p:spPr>
          <a:xfrm>
            <a:off x="598138" y="1244608"/>
            <a:ext cx="6193116" cy="4128744"/>
          </a:xfrm>
          <a:prstGeom prst="rect">
            <a:avLst/>
          </a:prstGeom>
        </p:spPr>
      </p:pic>
      <p:sp>
        <p:nvSpPr>
          <p:cNvPr id="3" name="Content Placeholder 2">
            <a:extLst>
              <a:ext uri="{FF2B5EF4-FFF2-40B4-BE49-F238E27FC236}">
                <a16:creationId xmlns:a16="http://schemas.microsoft.com/office/drawing/2014/main" id="{A8CC5C8F-927F-40A8-8FB1-2042CF79B47B}"/>
              </a:ext>
            </a:extLst>
          </p:cNvPr>
          <p:cNvSpPr>
            <a:spLocks noGrp="1"/>
          </p:cNvSpPr>
          <p:nvPr>
            <p:ph idx="1"/>
          </p:nvPr>
        </p:nvSpPr>
        <p:spPr>
          <a:xfrm>
            <a:off x="7674900" y="2997200"/>
            <a:ext cx="3768403" cy="3216713"/>
          </a:xfrm>
        </p:spPr>
        <p:txBody>
          <a:bodyPr vert="horz" lIns="91440" tIns="45720" rIns="91440" bIns="45720" rtlCol="0" anchor="ctr">
            <a:normAutofit/>
          </a:bodyPr>
          <a:lstStyle/>
          <a:p>
            <a:pPr algn="ctr"/>
            <a:r>
              <a:rPr lang="en-US" b="0">
                <a:ea typeface="+mn-lt"/>
                <a:cs typeface="+mn-lt"/>
              </a:rPr>
              <a:t>•Is the algorithm in which random inputs(trees in the forest) are taken and based on the highest common output the output is found.</a:t>
            </a:r>
            <a:endParaRPr lang="en-US"/>
          </a:p>
          <a:p>
            <a:pPr algn="ctr"/>
            <a:endParaRPr lang="en-US"/>
          </a:p>
        </p:txBody>
      </p:sp>
    </p:spTree>
    <p:extLst>
      <p:ext uri="{BB962C8B-B14F-4D97-AF65-F5344CB8AC3E}">
        <p14:creationId xmlns:p14="http://schemas.microsoft.com/office/powerpoint/2010/main" val="2815448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632E8-B7FD-4F72-B8A7-F81318378E2A}"/>
              </a:ext>
            </a:extLst>
          </p:cNvPr>
          <p:cNvSpPr>
            <a:spLocks noGrp="1"/>
          </p:cNvSpPr>
          <p:nvPr>
            <p:ph type="title"/>
          </p:nvPr>
        </p:nvSpPr>
        <p:spPr>
          <a:xfrm>
            <a:off x="7670015" y="747906"/>
            <a:ext cx="3811205" cy="2058793"/>
          </a:xfrm>
        </p:spPr>
        <p:txBody>
          <a:bodyPr>
            <a:normAutofit/>
          </a:bodyPr>
          <a:lstStyle/>
          <a:p>
            <a:pPr algn="ctr"/>
            <a:r>
              <a:rPr lang="en-US" b="0" cap="all">
                <a:ea typeface="+mj-lt"/>
                <a:cs typeface="+mj-lt"/>
              </a:rPr>
              <a:t>knn</a:t>
            </a:r>
            <a:endParaRPr lang="en-US"/>
          </a:p>
        </p:txBody>
      </p:sp>
      <p:sp>
        <p:nvSpPr>
          <p:cNvPr id="11" name="Freeform: Shape 10">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9013" y="303198"/>
            <a:ext cx="6631387" cy="59597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id="{8382D9D8-54A5-4E2F-B1C2-48C0E63E4B7E}"/>
              </a:ext>
            </a:extLst>
          </p:cNvPr>
          <p:cNvPicPr>
            <a:picLocks noChangeAspect="1"/>
          </p:cNvPicPr>
          <p:nvPr/>
        </p:nvPicPr>
        <p:blipFill>
          <a:blip r:embed="rId2"/>
          <a:stretch>
            <a:fillRect/>
          </a:stretch>
        </p:blipFill>
        <p:spPr>
          <a:xfrm>
            <a:off x="598138" y="986561"/>
            <a:ext cx="6193116" cy="4644837"/>
          </a:xfrm>
          <a:prstGeom prst="rect">
            <a:avLst/>
          </a:prstGeom>
        </p:spPr>
      </p:pic>
      <p:sp>
        <p:nvSpPr>
          <p:cNvPr id="3" name="Content Placeholder 2">
            <a:extLst>
              <a:ext uri="{FF2B5EF4-FFF2-40B4-BE49-F238E27FC236}">
                <a16:creationId xmlns:a16="http://schemas.microsoft.com/office/drawing/2014/main" id="{C8AD3595-E430-436C-9ECE-A273FDE534B7}"/>
              </a:ext>
            </a:extLst>
          </p:cNvPr>
          <p:cNvSpPr>
            <a:spLocks noGrp="1"/>
          </p:cNvSpPr>
          <p:nvPr>
            <p:ph idx="1"/>
          </p:nvPr>
        </p:nvSpPr>
        <p:spPr>
          <a:xfrm>
            <a:off x="7674900" y="2997200"/>
            <a:ext cx="3768403" cy="3216713"/>
          </a:xfrm>
        </p:spPr>
        <p:txBody>
          <a:bodyPr vert="horz" lIns="91440" tIns="45720" rIns="91440" bIns="45720" rtlCol="0" anchor="ctr">
            <a:normAutofit/>
          </a:bodyPr>
          <a:lstStyle/>
          <a:p>
            <a:pPr algn="ctr"/>
            <a:r>
              <a:rPr lang="en-US" b="0">
                <a:ea typeface="+mn-lt"/>
                <a:cs typeface="+mn-lt"/>
              </a:rPr>
              <a:t>•In this algorithm the output is got with the help of the nearest neighbour. The value of K is the most crucial part in this algorithm.</a:t>
            </a:r>
            <a:endParaRPr lang="en-US"/>
          </a:p>
          <a:p>
            <a:pPr algn="ctr"/>
            <a:r>
              <a:rPr lang="en-US" b="0">
                <a:ea typeface="+mn-lt"/>
                <a:cs typeface="+mn-lt"/>
              </a:rPr>
              <a:t>•Example we can classify between an apple and orange using this.</a:t>
            </a:r>
            <a:endParaRPr lang="en-US"/>
          </a:p>
          <a:p>
            <a:pPr algn="ctr"/>
            <a:endParaRPr lang="en-US"/>
          </a:p>
        </p:txBody>
      </p:sp>
    </p:spTree>
    <p:extLst>
      <p:ext uri="{BB962C8B-B14F-4D97-AF65-F5344CB8AC3E}">
        <p14:creationId xmlns:p14="http://schemas.microsoft.com/office/powerpoint/2010/main" val="2801886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57E3F-A98F-4505-83ED-98AB9A0C3FA6}"/>
              </a:ext>
            </a:extLst>
          </p:cNvPr>
          <p:cNvSpPr>
            <a:spLocks noGrp="1"/>
          </p:cNvSpPr>
          <p:nvPr>
            <p:ph type="title"/>
          </p:nvPr>
        </p:nvSpPr>
        <p:spPr/>
        <p:txBody>
          <a:bodyPr/>
          <a:lstStyle/>
          <a:p>
            <a:r>
              <a:rPr lang="en-US" b="0" cap="all">
                <a:ea typeface="+mj-lt"/>
                <a:cs typeface="+mj-lt"/>
              </a:rPr>
              <a:t>svm</a:t>
            </a:r>
            <a:endParaRPr lang="en-US"/>
          </a:p>
        </p:txBody>
      </p:sp>
      <p:sp>
        <p:nvSpPr>
          <p:cNvPr id="3" name="Content Placeholder 2">
            <a:extLst>
              <a:ext uri="{FF2B5EF4-FFF2-40B4-BE49-F238E27FC236}">
                <a16:creationId xmlns:a16="http://schemas.microsoft.com/office/drawing/2014/main" id="{889A9A19-7B1B-499F-A114-3F9624C39D06}"/>
              </a:ext>
            </a:extLst>
          </p:cNvPr>
          <p:cNvSpPr>
            <a:spLocks noGrp="1"/>
          </p:cNvSpPr>
          <p:nvPr>
            <p:ph idx="1"/>
          </p:nvPr>
        </p:nvSpPr>
        <p:spPr/>
        <p:txBody>
          <a:bodyPr vert="horz" lIns="91440" tIns="45720" rIns="91440" bIns="45720" rtlCol="0" anchor="t">
            <a:normAutofit/>
          </a:bodyPr>
          <a:lstStyle/>
          <a:p>
            <a:r>
              <a:rPr lang="en-US" b="0">
                <a:ea typeface="+mn-lt"/>
                <a:cs typeface="+mn-lt"/>
              </a:rPr>
              <a:t>•Is the algorithm in which we plot each data as just a point in n – dimensional space. Where n is the number of features(input or dataset). Then we classify the output  from the given space.</a:t>
            </a:r>
            <a:endParaRPr lang="en-US"/>
          </a:p>
          <a:p>
            <a:endParaRPr lang="en-US" dirty="0"/>
          </a:p>
        </p:txBody>
      </p:sp>
    </p:spTree>
    <p:extLst>
      <p:ext uri="{BB962C8B-B14F-4D97-AF65-F5344CB8AC3E}">
        <p14:creationId xmlns:p14="http://schemas.microsoft.com/office/powerpoint/2010/main" val="2019893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474318-9BA9-4C58-85CC-EAF141DDB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19B2B-7EA7-4E27-BA09-BA5C70D2012D}"/>
              </a:ext>
            </a:extLst>
          </p:cNvPr>
          <p:cNvSpPr>
            <a:spLocks noGrp="1"/>
          </p:cNvSpPr>
          <p:nvPr>
            <p:ph type="title"/>
          </p:nvPr>
        </p:nvSpPr>
        <p:spPr>
          <a:xfrm>
            <a:off x="834655" y="952500"/>
            <a:ext cx="3843091" cy="4467087"/>
          </a:xfrm>
        </p:spPr>
        <p:txBody>
          <a:bodyPr>
            <a:normAutofit/>
          </a:bodyPr>
          <a:lstStyle/>
          <a:p>
            <a:pPr algn="ctr"/>
            <a:r>
              <a:rPr lang="en-US"/>
              <a:t>Unsupervised Learning</a:t>
            </a:r>
          </a:p>
        </p:txBody>
      </p:sp>
      <p:sp>
        <p:nvSpPr>
          <p:cNvPr id="10" name="Freeform: Shape 9">
            <a:extLst>
              <a:ext uri="{FF2B5EF4-FFF2-40B4-BE49-F238E27FC236}">
                <a16:creationId xmlns:a16="http://schemas.microsoft.com/office/drawing/2014/main" id="{39010BAD-EF79-4453-A6CC-603B6FB04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5451661" y="-106073"/>
            <a:ext cx="5922578" cy="6973693"/>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4253" h="6330524">
                <a:moveTo>
                  <a:pt x="1892744" y="0"/>
                </a:moveTo>
                <a:lnTo>
                  <a:pt x="304663" y="10761"/>
                </a:lnTo>
                <a:cubicBezTo>
                  <a:pt x="185441" y="17394"/>
                  <a:pt x="30881" y="990"/>
                  <a:pt x="0" y="47942"/>
                </a:cubicBezTo>
                <a:lnTo>
                  <a:pt x="0" y="909146"/>
                </a:lnTo>
                <a:lnTo>
                  <a:pt x="4597" y="909146"/>
                </a:lnTo>
                <a:cubicBezTo>
                  <a:pt x="19426" y="1344930"/>
                  <a:pt x="64992" y="2686899"/>
                  <a:pt x="88972" y="3523848"/>
                </a:cubicBezTo>
                <a:cubicBezTo>
                  <a:pt x="105117" y="5631637"/>
                  <a:pt x="7283" y="5958421"/>
                  <a:pt x="148480" y="5930841"/>
                </a:cubicBezTo>
                <a:cubicBezTo>
                  <a:pt x="2322134" y="5992566"/>
                  <a:pt x="1024310" y="5964337"/>
                  <a:pt x="2638911" y="5933377"/>
                </a:cubicBezTo>
                <a:lnTo>
                  <a:pt x="4308929" y="5926717"/>
                </a:lnTo>
                <a:lnTo>
                  <a:pt x="5141474" y="5927859"/>
                </a:lnTo>
                <a:cubicBezTo>
                  <a:pt x="5411683" y="6063768"/>
                  <a:pt x="5467941" y="6180744"/>
                  <a:pt x="5731339" y="6330524"/>
                </a:cubicBezTo>
                <a:cubicBezTo>
                  <a:pt x="5865023" y="6228648"/>
                  <a:pt x="5951796" y="6037993"/>
                  <a:pt x="6077302" y="5908409"/>
                </a:cubicBezTo>
                <a:cubicBezTo>
                  <a:pt x="6164291" y="5905669"/>
                  <a:pt x="8737174" y="5918539"/>
                  <a:pt x="9098386" y="5911624"/>
                </a:cubicBezTo>
                <a:lnTo>
                  <a:pt x="10007288" y="5914499"/>
                </a:lnTo>
                <a:lnTo>
                  <a:pt x="10927227" y="5922366"/>
                </a:lnTo>
                <a:cubicBezTo>
                  <a:pt x="11284890" y="5912702"/>
                  <a:pt x="12058379" y="5965073"/>
                  <a:pt x="12085310" y="5921320"/>
                </a:cubicBezTo>
                <a:cubicBezTo>
                  <a:pt x="12123753" y="5715800"/>
                  <a:pt x="12050112" y="4406975"/>
                  <a:pt x="12063456" y="2621674"/>
                </a:cubicBezTo>
                <a:cubicBezTo>
                  <a:pt x="12111817" y="1540406"/>
                  <a:pt x="12152090" y="603637"/>
                  <a:pt x="12054104" y="176313"/>
                </a:cubicBezTo>
                <a:cubicBezTo>
                  <a:pt x="12017409" y="16283"/>
                  <a:pt x="11434852" y="125235"/>
                  <a:pt x="11289537" y="107615"/>
                </a:cubicBezTo>
                <a:cubicBezTo>
                  <a:pt x="11144222" y="89995"/>
                  <a:pt x="10459365" y="116978"/>
                  <a:pt x="10259313" y="101059"/>
                </a:cubicBezTo>
                <a:lnTo>
                  <a:pt x="7599878" y="75910"/>
                </a:lnTo>
                <a:lnTo>
                  <a:pt x="1892744" y="0"/>
                </a:lnTo>
                <a:close/>
              </a:path>
            </a:pathLst>
          </a:custGeom>
          <a:solidFill>
            <a:schemeClr val="bg1"/>
          </a:solidFill>
          <a:ln w="19050"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DC202BC0-0CD6-4F3A-9A66-79030B1FC6FB}"/>
              </a:ext>
            </a:extLst>
          </p:cNvPr>
          <p:cNvSpPr>
            <a:spLocks noGrp="1"/>
          </p:cNvSpPr>
          <p:nvPr>
            <p:ph idx="1"/>
          </p:nvPr>
        </p:nvSpPr>
        <p:spPr>
          <a:xfrm>
            <a:off x="6096000" y="1050131"/>
            <a:ext cx="4988117" cy="4706989"/>
          </a:xfrm>
        </p:spPr>
        <p:txBody>
          <a:bodyPr vert="horz" lIns="91440" tIns="45720" rIns="91440" bIns="45720" rtlCol="0" anchor="ctr">
            <a:normAutofit/>
          </a:bodyPr>
          <a:lstStyle/>
          <a:p>
            <a:pPr algn="ctr"/>
            <a:r>
              <a:rPr lang="en-US"/>
              <a:t>It is learning by own. In this type of learnig we did not need someone who can teach something.</a:t>
            </a:r>
          </a:p>
          <a:p>
            <a:pPr algn="ctr"/>
            <a:endParaRPr lang="en-US"/>
          </a:p>
        </p:txBody>
      </p:sp>
      <p:sp>
        <p:nvSpPr>
          <p:cNvPr id="12" name="Freeform: Shape 11">
            <a:extLst>
              <a:ext uri="{FF2B5EF4-FFF2-40B4-BE49-F238E27FC236}">
                <a16:creationId xmlns:a16="http://schemas.microsoft.com/office/drawing/2014/main" id="{9F9F0D99-A2D7-4650-BA53-99550E8F6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5400011" y="-174335"/>
            <a:ext cx="5922578" cy="6973693"/>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14253" h="6330524">
                <a:moveTo>
                  <a:pt x="1892744" y="0"/>
                </a:moveTo>
                <a:lnTo>
                  <a:pt x="304663" y="10761"/>
                </a:lnTo>
                <a:cubicBezTo>
                  <a:pt x="185441" y="17394"/>
                  <a:pt x="30881" y="990"/>
                  <a:pt x="0" y="47942"/>
                </a:cubicBezTo>
                <a:lnTo>
                  <a:pt x="0" y="909146"/>
                </a:lnTo>
                <a:lnTo>
                  <a:pt x="4597" y="909146"/>
                </a:lnTo>
                <a:cubicBezTo>
                  <a:pt x="19426" y="1344930"/>
                  <a:pt x="64992" y="2686899"/>
                  <a:pt x="88972" y="3523848"/>
                </a:cubicBezTo>
                <a:cubicBezTo>
                  <a:pt x="105117" y="5631637"/>
                  <a:pt x="7283" y="5958421"/>
                  <a:pt x="148480" y="5930841"/>
                </a:cubicBezTo>
                <a:cubicBezTo>
                  <a:pt x="2322134" y="5992566"/>
                  <a:pt x="1024310" y="5964337"/>
                  <a:pt x="2638911" y="5933377"/>
                </a:cubicBezTo>
                <a:lnTo>
                  <a:pt x="4308929" y="5926717"/>
                </a:lnTo>
                <a:lnTo>
                  <a:pt x="5141474" y="5927859"/>
                </a:lnTo>
                <a:cubicBezTo>
                  <a:pt x="5411683" y="6063768"/>
                  <a:pt x="5467941" y="6180744"/>
                  <a:pt x="5731339" y="6330524"/>
                </a:cubicBezTo>
                <a:cubicBezTo>
                  <a:pt x="5865023" y="6228648"/>
                  <a:pt x="5951796" y="6037993"/>
                  <a:pt x="6077302" y="5908409"/>
                </a:cubicBezTo>
                <a:cubicBezTo>
                  <a:pt x="6164291" y="5905669"/>
                  <a:pt x="8737174" y="5918539"/>
                  <a:pt x="9098386" y="5911624"/>
                </a:cubicBezTo>
                <a:lnTo>
                  <a:pt x="10007288" y="5914499"/>
                </a:lnTo>
                <a:lnTo>
                  <a:pt x="10927227" y="5922366"/>
                </a:lnTo>
                <a:cubicBezTo>
                  <a:pt x="11284890" y="5912702"/>
                  <a:pt x="12058379" y="5965073"/>
                  <a:pt x="12085310" y="5921320"/>
                </a:cubicBezTo>
                <a:cubicBezTo>
                  <a:pt x="12123753" y="5715800"/>
                  <a:pt x="12050112" y="4406975"/>
                  <a:pt x="12063456" y="2621674"/>
                </a:cubicBezTo>
                <a:cubicBezTo>
                  <a:pt x="12111817" y="1540406"/>
                  <a:pt x="12152090" y="603637"/>
                  <a:pt x="12054104" y="176313"/>
                </a:cubicBezTo>
                <a:cubicBezTo>
                  <a:pt x="12017409" y="16283"/>
                  <a:pt x="11434852" y="125235"/>
                  <a:pt x="11289537" y="107615"/>
                </a:cubicBezTo>
                <a:cubicBezTo>
                  <a:pt x="11144222" y="89995"/>
                  <a:pt x="10459365" y="116978"/>
                  <a:pt x="10259313" y="101059"/>
                </a:cubicBezTo>
                <a:lnTo>
                  <a:pt x="7599878" y="75910"/>
                </a:lnTo>
                <a:lnTo>
                  <a:pt x="1892744" y="0"/>
                </a:lnTo>
                <a:close/>
              </a:path>
            </a:pathLst>
          </a:custGeom>
          <a:noFill/>
          <a:ln w="19050" cap="flat">
            <a:solidFill>
              <a:schemeClr val="tx1"/>
            </a:solid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819167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Freeform: Shape 38">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37" name="Freeform: Shape 40">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38" name="Rectangle 42">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44">
            <a:extLst>
              <a:ext uri="{FF2B5EF4-FFF2-40B4-BE49-F238E27FC236}">
                <a16:creationId xmlns:a16="http://schemas.microsoft.com/office/drawing/2014/main" id="{F646C6CE-72A6-48A2-BAA1-A9BD9AE02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21080" y="0"/>
            <a:ext cx="7070920"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955" h="6858000">
                <a:moveTo>
                  <a:pt x="7430701" y="6858000"/>
                </a:moveTo>
                <a:lnTo>
                  <a:pt x="0" y="6858000"/>
                </a:lnTo>
                <a:lnTo>
                  <a:pt x="0" y="0"/>
                </a:lnTo>
                <a:lnTo>
                  <a:pt x="7505795" y="0"/>
                </a:lnTo>
                <a:lnTo>
                  <a:pt x="7520785" y="379063"/>
                </a:lnTo>
                <a:cubicBezTo>
                  <a:pt x="7596581" y="2601669"/>
                  <a:pt x="7521128" y="5461844"/>
                  <a:pt x="7433327" y="6803646"/>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6">
            <a:extLst>
              <a:ext uri="{FF2B5EF4-FFF2-40B4-BE49-F238E27FC236}">
                <a16:creationId xmlns:a16="http://schemas.microsoft.com/office/drawing/2014/main" id="{F6AFF5CE-B67C-4572-A244-872A4D90E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91907" y="958118"/>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50CFF0D-147E-4BD6-8B2C-BAFA259FB520}"/>
              </a:ext>
            </a:extLst>
          </p:cNvPr>
          <p:cNvSpPr>
            <a:spLocks noGrp="1"/>
          </p:cNvSpPr>
          <p:nvPr>
            <p:ph type="title"/>
          </p:nvPr>
        </p:nvSpPr>
        <p:spPr>
          <a:xfrm>
            <a:off x="1198095" y="1589343"/>
            <a:ext cx="3065958" cy="2628672"/>
          </a:xfrm>
        </p:spPr>
        <p:txBody>
          <a:bodyPr vert="horz" lIns="91440" tIns="45720" rIns="91440" bIns="45720" rtlCol="0" anchor="ctr">
            <a:normAutofit/>
          </a:bodyPr>
          <a:lstStyle/>
          <a:p>
            <a:pPr algn="ctr">
              <a:lnSpc>
                <a:spcPct val="90000"/>
              </a:lnSpc>
            </a:pPr>
            <a:r>
              <a:rPr lang="en-US" sz="1900"/>
              <a:t>In this we can see that a number of unlabelled data are being feede to the system and by processing those data system distinguish the data in different group based on their features. In this system do all the work by own that is unsupervised learning.</a:t>
            </a:r>
          </a:p>
        </p:txBody>
      </p:sp>
      <p:sp>
        <p:nvSpPr>
          <p:cNvPr id="44" name="Freeform: Shape 48">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65ECCD1-CF5E-4EE6-837B-F9A6958B1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7159" y="912857"/>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solidFill>
              <a:schemeClr val="tx1"/>
            </a:solidFill>
            <a:prstDash val="solid"/>
            <a:miter/>
          </a:ln>
        </p:spPr>
        <p:txBody>
          <a:bodyPr rtlCol="0" anchor="ctr"/>
          <a:lstStyle/>
          <a:p>
            <a:endParaRPr lang="en-US"/>
          </a:p>
        </p:txBody>
      </p:sp>
      <p:pic>
        <p:nvPicPr>
          <p:cNvPr id="4" name="Picture 4" descr="Diagram&#10;&#10;Description automatically generated">
            <a:extLst>
              <a:ext uri="{FF2B5EF4-FFF2-40B4-BE49-F238E27FC236}">
                <a16:creationId xmlns:a16="http://schemas.microsoft.com/office/drawing/2014/main" id="{B7E4CF7C-5ABE-465F-B748-DDB072059E99}"/>
              </a:ext>
            </a:extLst>
          </p:cNvPr>
          <p:cNvPicPr>
            <a:picLocks noGrp="1" noChangeAspect="1"/>
          </p:cNvPicPr>
          <p:nvPr>
            <p:ph idx="1"/>
          </p:nvPr>
        </p:nvPicPr>
        <p:blipFill>
          <a:blip r:embed="rId2"/>
          <a:stretch>
            <a:fillRect/>
          </a:stretch>
        </p:blipFill>
        <p:spPr>
          <a:xfrm>
            <a:off x="5176557" y="-4971"/>
            <a:ext cx="6974154" cy="6815434"/>
          </a:xfrm>
          <a:prstGeom prst="rect">
            <a:avLst/>
          </a:prstGeom>
        </p:spPr>
      </p:pic>
    </p:spTree>
    <p:extLst>
      <p:ext uri="{BB962C8B-B14F-4D97-AF65-F5344CB8AC3E}">
        <p14:creationId xmlns:p14="http://schemas.microsoft.com/office/powerpoint/2010/main" val="2355245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9F6AA32-13C2-415E-B4CB-5A6D2336A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F883B50F-381E-4C05-B314-E70552C91557}"/>
              </a:ext>
            </a:extLst>
          </p:cNvPr>
          <p:cNvPicPr>
            <a:picLocks noGrp="1" noChangeAspect="1"/>
          </p:cNvPicPr>
          <p:nvPr>
            <p:ph idx="1"/>
          </p:nvPr>
        </p:nvPicPr>
        <p:blipFill rotWithShape="1">
          <a:blip r:embed="rId2"/>
          <a:srcRect b="1747"/>
          <a:stretch/>
        </p:blipFill>
        <p:spPr>
          <a:xfrm>
            <a:off x="20" y="10"/>
            <a:ext cx="12191980" cy="6857990"/>
          </a:xfrm>
          <a:prstGeom prst="rect">
            <a:avLst/>
          </a:prstGeom>
        </p:spPr>
      </p:pic>
    </p:spTree>
    <p:extLst>
      <p:ext uri="{BB962C8B-B14F-4D97-AF65-F5344CB8AC3E}">
        <p14:creationId xmlns:p14="http://schemas.microsoft.com/office/powerpoint/2010/main" val="700294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95E2AC-53C4-48AB-A681-BAF4A9F98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81A9CD8-5D8E-48DD-B6AE-196C15A21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5204" y="682072"/>
            <a:ext cx="4609183" cy="3976940"/>
          </a:xfrm>
          <a:custGeom>
            <a:avLst/>
            <a:gdLst>
              <a:gd name="connsiteX0" fmla="*/ 1211353 w 6205126"/>
              <a:gd name="connsiteY0" fmla="*/ 5255358 h 5353967"/>
              <a:gd name="connsiteX1" fmla="*/ 5756648 w 6205126"/>
              <a:gd name="connsiteY1" fmla="*/ 4182489 h 5353967"/>
              <a:gd name="connsiteX2" fmla="*/ 5825821 w 6205126"/>
              <a:gd name="connsiteY2" fmla="*/ 1344608 h 5353967"/>
              <a:gd name="connsiteX3" fmla="*/ 3184022 w 6205126"/>
              <a:gd name="connsiteY3" fmla="*/ 52507 h 5353967"/>
              <a:gd name="connsiteX4" fmla="*/ 0 w 6205126"/>
              <a:gd name="connsiteY4" fmla="*/ 2452064 h 5353967"/>
              <a:gd name="connsiteX5" fmla="*/ 1938082 w 6205126"/>
              <a:gd name="connsiteY5" fmla="*/ 4966954 h 5353967"/>
              <a:gd name="connsiteX6" fmla="*/ 1211353 w 6205126"/>
              <a:gd name="connsiteY6" fmla="*/ 5255358 h 535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5126" h="5353967">
                <a:moveTo>
                  <a:pt x="1211353" y="5255358"/>
                </a:moveTo>
                <a:cubicBezTo>
                  <a:pt x="2053554" y="5463015"/>
                  <a:pt x="5113009" y="5442759"/>
                  <a:pt x="5756648" y="4182489"/>
                </a:cubicBezTo>
                <a:cubicBezTo>
                  <a:pt x="6066135" y="3581429"/>
                  <a:pt x="6552688" y="2278993"/>
                  <a:pt x="5825821" y="1344608"/>
                </a:cubicBezTo>
                <a:cubicBezTo>
                  <a:pt x="5354563" y="738725"/>
                  <a:pt x="4240355" y="214554"/>
                  <a:pt x="3184022" y="52507"/>
                </a:cubicBezTo>
                <a:cubicBezTo>
                  <a:pt x="1913555" y="-151291"/>
                  <a:pt x="23150" y="156267"/>
                  <a:pt x="0" y="2452064"/>
                </a:cubicBezTo>
                <a:cubicBezTo>
                  <a:pt x="413" y="3449559"/>
                  <a:pt x="783501" y="4588157"/>
                  <a:pt x="1938082" y="4966954"/>
                </a:cubicBezTo>
                <a:cubicBezTo>
                  <a:pt x="1834185" y="5251638"/>
                  <a:pt x="1211353" y="5255358"/>
                  <a:pt x="1211353" y="5255358"/>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E07E8F9-7EEE-41C6-AEAB-61AED4C55AE5}"/>
              </a:ext>
            </a:extLst>
          </p:cNvPr>
          <p:cNvSpPr>
            <a:spLocks noGrp="1"/>
          </p:cNvSpPr>
          <p:nvPr>
            <p:ph type="title"/>
          </p:nvPr>
        </p:nvSpPr>
        <p:spPr>
          <a:xfrm>
            <a:off x="1057469" y="1181878"/>
            <a:ext cx="3844213" cy="2985795"/>
          </a:xfrm>
        </p:spPr>
        <p:txBody>
          <a:bodyPr>
            <a:normAutofit/>
          </a:bodyPr>
          <a:lstStyle/>
          <a:p>
            <a:pPr algn="ctr"/>
            <a:r>
              <a:rPr lang="en-US"/>
              <a:t>Reinforcement Learning.</a:t>
            </a:r>
          </a:p>
        </p:txBody>
      </p:sp>
      <p:sp>
        <p:nvSpPr>
          <p:cNvPr id="12" name="Freeform: Shape 11">
            <a:extLst>
              <a:ext uri="{FF2B5EF4-FFF2-40B4-BE49-F238E27FC236}">
                <a16:creationId xmlns:a16="http://schemas.microsoft.com/office/drawing/2014/main" id="{4D4029AB-A2F8-4F5D-BC7C-A0F1F6659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916" y="629755"/>
            <a:ext cx="4609183" cy="3976940"/>
          </a:xfrm>
          <a:custGeom>
            <a:avLst/>
            <a:gdLst>
              <a:gd name="connsiteX0" fmla="*/ 1211353 w 6205126"/>
              <a:gd name="connsiteY0" fmla="*/ 5255358 h 5353967"/>
              <a:gd name="connsiteX1" fmla="*/ 5756648 w 6205126"/>
              <a:gd name="connsiteY1" fmla="*/ 4182489 h 5353967"/>
              <a:gd name="connsiteX2" fmla="*/ 5825821 w 6205126"/>
              <a:gd name="connsiteY2" fmla="*/ 1344608 h 5353967"/>
              <a:gd name="connsiteX3" fmla="*/ 3184022 w 6205126"/>
              <a:gd name="connsiteY3" fmla="*/ 52507 h 5353967"/>
              <a:gd name="connsiteX4" fmla="*/ 0 w 6205126"/>
              <a:gd name="connsiteY4" fmla="*/ 2452064 h 5353967"/>
              <a:gd name="connsiteX5" fmla="*/ 1938082 w 6205126"/>
              <a:gd name="connsiteY5" fmla="*/ 4966954 h 5353967"/>
              <a:gd name="connsiteX6" fmla="*/ 1211353 w 6205126"/>
              <a:gd name="connsiteY6" fmla="*/ 5255358 h 535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5126" h="5353967">
                <a:moveTo>
                  <a:pt x="1211353" y="5255358"/>
                </a:moveTo>
                <a:cubicBezTo>
                  <a:pt x="2053554" y="5463015"/>
                  <a:pt x="5113009" y="5442759"/>
                  <a:pt x="5756648" y="4182489"/>
                </a:cubicBezTo>
                <a:cubicBezTo>
                  <a:pt x="6066135" y="3581429"/>
                  <a:pt x="6552688" y="2278993"/>
                  <a:pt x="5825821" y="1344608"/>
                </a:cubicBezTo>
                <a:cubicBezTo>
                  <a:pt x="5354563" y="738725"/>
                  <a:pt x="4240355" y="214554"/>
                  <a:pt x="3184022" y="52507"/>
                </a:cubicBezTo>
                <a:cubicBezTo>
                  <a:pt x="1913555" y="-151291"/>
                  <a:pt x="23150" y="156267"/>
                  <a:pt x="0" y="2452064"/>
                </a:cubicBezTo>
                <a:cubicBezTo>
                  <a:pt x="413" y="3449559"/>
                  <a:pt x="783501" y="4588157"/>
                  <a:pt x="1938082" y="4966954"/>
                </a:cubicBezTo>
                <a:cubicBezTo>
                  <a:pt x="1834185" y="5251638"/>
                  <a:pt x="1211353" y="5255358"/>
                  <a:pt x="1211353" y="5255358"/>
                </a:cubicBezTo>
                <a:close/>
              </a:path>
            </a:pathLst>
          </a:custGeom>
          <a:noFill/>
          <a:ln w="19050" cap="flat">
            <a:solidFill>
              <a:schemeClr val="tx1"/>
            </a:solid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97D955F-40C3-4DAD-94E1-70098F622463}"/>
              </a:ext>
            </a:extLst>
          </p:cNvPr>
          <p:cNvSpPr>
            <a:spLocks noGrp="1"/>
          </p:cNvSpPr>
          <p:nvPr>
            <p:ph idx="1"/>
          </p:nvPr>
        </p:nvSpPr>
        <p:spPr>
          <a:xfrm>
            <a:off x="6277970" y="944283"/>
            <a:ext cx="5008729" cy="4944726"/>
          </a:xfrm>
        </p:spPr>
        <p:txBody>
          <a:bodyPr vert="horz" lIns="91440" tIns="45720" rIns="91440" bIns="45720" rtlCol="0" anchor="b">
            <a:normAutofit/>
          </a:bodyPr>
          <a:lstStyle/>
          <a:p>
            <a:pPr>
              <a:lnSpc>
                <a:spcPct val="90000"/>
              </a:lnSpc>
            </a:pPr>
            <a:r>
              <a:rPr lang="en-US"/>
              <a:t>In this type of machine learning rewards and panelty are taken in account. If you do the work you will get reward and if not then you will get panelty.</a:t>
            </a:r>
          </a:p>
          <a:p>
            <a:pPr>
              <a:lnSpc>
                <a:spcPct val="90000"/>
              </a:lnSpc>
            </a:pPr>
            <a:r>
              <a:rPr lang="en-US"/>
              <a:t>Ex:</a:t>
            </a:r>
          </a:p>
          <a:p>
            <a:pPr>
              <a:lnSpc>
                <a:spcPct val="90000"/>
              </a:lnSpc>
            </a:pPr>
            <a:r>
              <a:rPr lang="en-US" dirty="0"/>
              <a:t>Just like a kid get toffy for doing homework and punishment for not doing, or In competative MCQ exam the student will get 4 marks for every correct answer and 1 marks will be deduced for every </a:t>
            </a:r>
            <a:r>
              <a:rPr lang="en-US"/>
              <a:t>wrong answer.</a:t>
            </a:r>
          </a:p>
        </p:txBody>
      </p:sp>
    </p:spTree>
    <p:extLst>
      <p:ext uri="{BB962C8B-B14F-4D97-AF65-F5344CB8AC3E}">
        <p14:creationId xmlns:p14="http://schemas.microsoft.com/office/powerpoint/2010/main" val="215249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B38A5-8C99-4062-8E20-5E6A67C15D3C}"/>
              </a:ext>
            </a:extLst>
          </p:cNvPr>
          <p:cNvSpPr>
            <a:spLocks noGrp="1"/>
          </p:cNvSpPr>
          <p:nvPr>
            <p:ph type="title"/>
          </p:nvPr>
        </p:nvSpPr>
        <p:spPr>
          <a:xfrm>
            <a:off x="7670015" y="747906"/>
            <a:ext cx="3811205" cy="2058793"/>
          </a:xfrm>
        </p:spPr>
        <p:txBody>
          <a:bodyPr>
            <a:normAutofit/>
          </a:bodyPr>
          <a:lstStyle/>
          <a:p>
            <a:pPr algn="ctr"/>
            <a:r>
              <a:rPr lang="en-US" b="0" cap="all">
                <a:ea typeface="+mj-lt"/>
                <a:cs typeface="+mj-lt"/>
              </a:rPr>
              <a:t>Data Warehouse</a:t>
            </a:r>
            <a:endParaRPr lang="en-US"/>
          </a:p>
        </p:txBody>
      </p:sp>
      <p:sp>
        <p:nvSpPr>
          <p:cNvPr id="11" name="Freeform: Shape 10">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9013" y="303198"/>
            <a:ext cx="6631387" cy="59597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id="{3ADAFCB9-BC87-4F7C-810E-4F4CD3500F28}"/>
              </a:ext>
            </a:extLst>
          </p:cNvPr>
          <p:cNvPicPr>
            <a:picLocks noChangeAspect="1"/>
          </p:cNvPicPr>
          <p:nvPr/>
        </p:nvPicPr>
        <p:blipFill>
          <a:blip r:embed="rId2"/>
          <a:stretch>
            <a:fillRect/>
          </a:stretch>
        </p:blipFill>
        <p:spPr>
          <a:xfrm>
            <a:off x="598138" y="2047132"/>
            <a:ext cx="6193116" cy="2523695"/>
          </a:xfrm>
          <a:prstGeom prst="rect">
            <a:avLst/>
          </a:prstGeom>
        </p:spPr>
      </p:pic>
      <p:sp>
        <p:nvSpPr>
          <p:cNvPr id="3" name="Content Placeholder 2">
            <a:extLst>
              <a:ext uri="{FF2B5EF4-FFF2-40B4-BE49-F238E27FC236}">
                <a16:creationId xmlns:a16="http://schemas.microsoft.com/office/drawing/2014/main" id="{081B2657-0BCD-4CF3-8DF3-2834F61216BF}"/>
              </a:ext>
            </a:extLst>
          </p:cNvPr>
          <p:cNvSpPr>
            <a:spLocks noGrp="1"/>
          </p:cNvSpPr>
          <p:nvPr>
            <p:ph idx="1"/>
          </p:nvPr>
        </p:nvSpPr>
        <p:spPr>
          <a:xfrm>
            <a:off x="7674900" y="2997200"/>
            <a:ext cx="3768403" cy="3216713"/>
          </a:xfrm>
        </p:spPr>
        <p:txBody>
          <a:bodyPr vert="horz" lIns="91440" tIns="45720" rIns="91440" bIns="45720" rtlCol="0" anchor="ctr">
            <a:normAutofit/>
          </a:bodyPr>
          <a:lstStyle/>
          <a:p>
            <a:pPr algn="ctr"/>
            <a:r>
              <a:rPr lang="en-US" b="0">
                <a:ea typeface="+mn-lt"/>
                <a:cs typeface="+mn-lt"/>
              </a:rPr>
              <a:t>•A data warehouse is the collection of all the data(database) and ELT(loader) and other applications</a:t>
            </a:r>
            <a:endParaRPr lang="en-US"/>
          </a:p>
          <a:p>
            <a:pPr algn="ctr"/>
            <a:endParaRPr lang="en-US"/>
          </a:p>
        </p:txBody>
      </p:sp>
    </p:spTree>
    <p:extLst>
      <p:ext uri="{BB962C8B-B14F-4D97-AF65-F5344CB8AC3E}">
        <p14:creationId xmlns:p14="http://schemas.microsoft.com/office/powerpoint/2010/main" val="1562303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0B16-0C71-4257-A6D9-5210B75E4359}"/>
              </a:ext>
            </a:extLst>
          </p:cNvPr>
          <p:cNvSpPr>
            <a:spLocks noGrp="1"/>
          </p:cNvSpPr>
          <p:nvPr>
            <p:ph type="title"/>
          </p:nvPr>
        </p:nvSpPr>
        <p:spPr/>
        <p:txBody>
          <a:bodyPr/>
          <a:lstStyle/>
          <a:p>
            <a:r>
              <a:rPr lang="en-US" b="0" cap="all">
                <a:ea typeface="+mj-lt"/>
                <a:cs typeface="+mj-lt"/>
              </a:rPr>
              <a:t>Data Mining </a:t>
            </a:r>
            <a:endParaRPr lang="en-US"/>
          </a:p>
        </p:txBody>
      </p:sp>
      <p:sp>
        <p:nvSpPr>
          <p:cNvPr id="3" name="Content Placeholder 2">
            <a:extLst>
              <a:ext uri="{FF2B5EF4-FFF2-40B4-BE49-F238E27FC236}">
                <a16:creationId xmlns:a16="http://schemas.microsoft.com/office/drawing/2014/main" id="{9A58AA41-409C-47D9-99DF-18A0DD700DC7}"/>
              </a:ext>
            </a:extLst>
          </p:cNvPr>
          <p:cNvSpPr>
            <a:spLocks noGrp="1"/>
          </p:cNvSpPr>
          <p:nvPr>
            <p:ph idx="1"/>
          </p:nvPr>
        </p:nvSpPr>
        <p:spPr/>
        <p:txBody>
          <a:bodyPr vert="horz" lIns="91440" tIns="45720" rIns="91440" bIns="45720" rtlCol="0" anchor="t">
            <a:normAutofit/>
          </a:bodyPr>
          <a:lstStyle/>
          <a:p>
            <a:r>
              <a:rPr lang="en-US" b="0">
                <a:ea typeface="+mn-lt"/>
                <a:cs typeface="+mn-lt"/>
              </a:rPr>
              <a:t>•The process of taking data from the data warehouse. </a:t>
            </a:r>
            <a:endParaRPr lang="en-US"/>
          </a:p>
          <a:p>
            <a:r>
              <a:rPr lang="en-US" b="0">
                <a:ea typeface="+mn-lt"/>
                <a:cs typeface="+mn-lt"/>
              </a:rPr>
              <a:t>•In other words the process of retrieving data from Data Warehouse</a:t>
            </a:r>
            <a:endParaRPr lang="en-US"/>
          </a:p>
          <a:p>
            <a:endParaRPr lang="en-US" dirty="0"/>
          </a:p>
        </p:txBody>
      </p:sp>
    </p:spTree>
    <p:extLst>
      <p:ext uri="{BB962C8B-B14F-4D97-AF65-F5344CB8AC3E}">
        <p14:creationId xmlns:p14="http://schemas.microsoft.com/office/powerpoint/2010/main" val="4227237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E56E1E-D82A-4FF7-99CE-83AE9A18F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9A0BB-1758-4966-A965-1AC3553DFA1A}"/>
              </a:ext>
            </a:extLst>
          </p:cNvPr>
          <p:cNvSpPr>
            <a:spLocks noGrp="1"/>
          </p:cNvSpPr>
          <p:nvPr>
            <p:ph type="title"/>
          </p:nvPr>
        </p:nvSpPr>
        <p:spPr>
          <a:xfrm>
            <a:off x="774701" y="703943"/>
            <a:ext cx="2930608" cy="2859314"/>
          </a:xfrm>
        </p:spPr>
        <p:txBody>
          <a:bodyPr anchor="t">
            <a:normAutofit/>
          </a:bodyPr>
          <a:lstStyle/>
          <a:p>
            <a:pPr algn="r"/>
            <a:r>
              <a:rPr lang="en-US"/>
              <a:t>MAchine Learning</a:t>
            </a:r>
          </a:p>
        </p:txBody>
      </p:sp>
      <p:sp>
        <p:nvSpPr>
          <p:cNvPr id="10" name="Freeform: Shape 9">
            <a:extLst>
              <a:ext uri="{FF2B5EF4-FFF2-40B4-BE49-F238E27FC236}">
                <a16:creationId xmlns:a16="http://schemas.microsoft.com/office/drawing/2014/main" id="{FCE4B1E6-EC5B-432F-90D0-898FA5296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588667" flipH="1">
            <a:off x="4301693" y="485426"/>
            <a:ext cx="7484484" cy="5843743"/>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675" h="778273">
                <a:moveTo>
                  <a:pt x="0" y="732965"/>
                </a:moveTo>
                <a:cubicBezTo>
                  <a:pt x="17853" y="736493"/>
                  <a:pt x="104616" y="733812"/>
                  <a:pt x="166906" y="738136"/>
                </a:cubicBezTo>
                <a:cubicBezTo>
                  <a:pt x="229196" y="742460"/>
                  <a:pt x="303284" y="779530"/>
                  <a:pt x="391312" y="778241"/>
                </a:cubicBezTo>
                <a:cubicBezTo>
                  <a:pt x="479340" y="776952"/>
                  <a:pt x="621884" y="774696"/>
                  <a:pt x="695077" y="730403"/>
                </a:cubicBezTo>
                <a:cubicBezTo>
                  <a:pt x="768270" y="686110"/>
                  <a:pt x="838686" y="590922"/>
                  <a:pt x="820887" y="469955"/>
                </a:cubicBezTo>
                <a:cubicBezTo>
                  <a:pt x="803088" y="348988"/>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solidFill>
            <a:schemeClr val="bg1"/>
          </a:solidFill>
          <a:ln w="1905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A0455CD-6422-4366-965E-5FD689ADF9C2}"/>
              </a:ext>
            </a:extLst>
          </p:cNvPr>
          <p:cNvSpPr>
            <a:spLocks noGrp="1"/>
          </p:cNvSpPr>
          <p:nvPr>
            <p:ph idx="1"/>
          </p:nvPr>
        </p:nvSpPr>
        <p:spPr>
          <a:xfrm>
            <a:off x="5225143" y="1342571"/>
            <a:ext cx="5646057" cy="4368800"/>
          </a:xfrm>
        </p:spPr>
        <p:txBody>
          <a:bodyPr anchor="ctr">
            <a:normAutofit/>
          </a:bodyPr>
          <a:lstStyle/>
          <a:p>
            <a:pPr algn="ctr"/>
            <a:r>
              <a:rPr lang="en-US" b="0" dirty="0">
                <a:ea typeface="+mn-lt"/>
                <a:cs typeface="+mn-lt"/>
              </a:rPr>
              <a:t>Machine Learning is the field of computer science that uses statistical techniques to give computer systems the ability to learn with Data, without being explicitly </a:t>
            </a:r>
            <a:r>
              <a:rPr lang="en-US" b="0">
                <a:ea typeface="+mn-lt"/>
                <a:cs typeface="+mn-lt"/>
              </a:rPr>
              <a:t>programmed.</a:t>
            </a:r>
          </a:p>
          <a:p>
            <a:pPr algn="ctr"/>
            <a:r>
              <a:rPr lang="en-US" b="0">
                <a:ea typeface="+mn-lt"/>
                <a:cs typeface="+mn-lt"/>
              </a:rPr>
              <a:t>In machine learning we have to give input and output to the system and the computer will generate the programme.</a:t>
            </a:r>
            <a:endParaRPr lang="en-US"/>
          </a:p>
        </p:txBody>
      </p:sp>
      <p:sp>
        <p:nvSpPr>
          <p:cNvPr id="12" name="Freeform: Shape 11">
            <a:extLst>
              <a:ext uri="{FF2B5EF4-FFF2-40B4-BE49-F238E27FC236}">
                <a16:creationId xmlns:a16="http://schemas.microsoft.com/office/drawing/2014/main" id="{B9940E64-4719-4E36-8FFD-748B552B3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588667" flipH="1">
            <a:off x="4240862" y="539430"/>
            <a:ext cx="7484484" cy="5843743"/>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675" h="778273">
                <a:moveTo>
                  <a:pt x="0" y="732965"/>
                </a:moveTo>
                <a:cubicBezTo>
                  <a:pt x="17853" y="736493"/>
                  <a:pt x="104616" y="733812"/>
                  <a:pt x="166906" y="738136"/>
                </a:cubicBezTo>
                <a:cubicBezTo>
                  <a:pt x="229196" y="742460"/>
                  <a:pt x="303284" y="779530"/>
                  <a:pt x="391312" y="778241"/>
                </a:cubicBezTo>
                <a:cubicBezTo>
                  <a:pt x="479340" y="776952"/>
                  <a:pt x="621884" y="774696"/>
                  <a:pt x="695077" y="730403"/>
                </a:cubicBezTo>
                <a:cubicBezTo>
                  <a:pt x="768270" y="686110"/>
                  <a:pt x="838686" y="590922"/>
                  <a:pt x="820887" y="469955"/>
                </a:cubicBezTo>
                <a:cubicBezTo>
                  <a:pt x="803088" y="348988"/>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698995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FF3FC-46B4-447A-9DF8-A4FB740E48FE}"/>
              </a:ext>
            </a:extLst>
          </p:cNvPr>
          <p:cNvSpPr>
            <a:spLocks noGrp="1"/>
          </p:cNvSpPr>
          <p:nvPr>
            <p:ph type="title"/>
          </p:nvPr>
        </p:nvSpPr>
        <p:spPr/>
        <p:txBody>
          <a:bodyPr/>
          <a:lstStyle/>
          <a:p>
            <a:r>
              <a:rPr lang="en-US"/>
              <a:t>Collab Link</a:t>
            </a:r>
          </a:p>
        </p:txBody>
      </p:sp>
      <p:sp>
        <p:nvSpPr>
          <p:cNvPr id="3" name="Content Placeholder 2">
            <a:extLst>
              <a:ext uri="{FF2B5EF4-FFF2-40B4-BE49-F238E27FC236}">
                <a16:creationId xmlns:a16="http://schemas.microsoft.com/office/drawing/2014/main" id="{3AB840EB-CE45-496D-87C7-3BC154CE2F7A}"/>
              </a:ext>
            </a:extLst>
          </p:cNvPr>
          <p:cNvSpPr>
            <a:spLocks noGrp="1"/>
          </p:cNvSpPr>
          <p:nvPr>
            <p:ph idx="1"/>
          </p:nvPr>
        </p:nvSpPr>
        <p:spPr/>
        <p:txBody>
          <a:bodyPr vert="horz" lIns="91440" tIns="45720" rIns="91440" bIns="45720" rtlCol="0" anchor="t">
            <a:normAutofit/>
          </a:bodyPr>
          <a:lstStyle/>
          <a:p>
            <a:r>
              <a:rPr lang="en-US" b="0" dirty="0">
                <a:ea typeface="+mn-lt"/>
                <a:cs typeface="+mn-lt"/>
              </a:rPr>
              <a:t>https://colab.research.google.com/drive/1XEwwh_Ry2165Y7d6MfE-zWdO6HEzTiWD?authuser=1#scrollTo=9ZLDgk1dIBfm</a:t>
            </a:r>
            <a:endParaRPr lang="en-US" dirty="0"/>
          </a:p>
        </p:txBody>
      </p:sp>
    </p:spTree>
    <p:extLst>
      <p:ext uri="{BB962C8B-B14F-4D97-AF65-F5344CB8AC3E}">
        <p14:creationId xmlns:p14="http://schemas.microsoft.com/office/powerpoint/2010/main" val="478550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E56E1E-D82A-4FF7-99CE-83AE9A18F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B9F7-7ED0-4531-BDE3-A284B6C0410B}"/>
              </a:ext>
            </a:extLst>
          </p:cNvPr>
          <p:cNvSpPr>
            <a:spLocks noGrp="1"/>
          </p:cNvSpPr>
          <p:nvPr>
            <p:ph type="title"/>
          </p:nvPr>
        </p:nvSpPr>
        <p:spPr>
          <a:xfrm>
            <a:off x="774701" y="703943"/>
            <a:ext cx="2930608" cy="2859314"/>
          </a:xfrm>
        </p:spPr>
        <p:txBody>
          <a:bodyPr anchor="t">
            <a:normAutofit/>
          </a:bodyPr>
          <a:lstStyle/>
          <a:p>
            <a:pPr algn="r"/>
            <a:r>
              <a:rPr lang="en-US"/>
              <a:t>Types of MAchine learng.</a:t>
            </a:r>
          </a:p>
        </p:txBody>
      </p:sp>
      <p:sp>
        <p:nvSpPr>
          <p:cNvPr id="10" name="Freeform: Shape 9">
            <a:extLst>
              <a:ext uri="{FF2B5EF4-FFF2-40B4-BE49-F238E27FC236}">
                <a16:creationId xmlns:a16="http://schemas.microsoft.com/office/drawing/2014/main" id="{FCE4B1E6-EC5B-432F-90D0-898FA5296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588667" flipH="1">
            <a:off x="4301693" y="485426"/>
            <a:ext cx="7484484" cy="5843743"/>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675" h="778273">
                <a:moveTo>
                  <a:pt x="0" y="732965"/>
                </a:moveTo>
                <a:cubicBezTo>
                  <a:pt x="17853" y="736493"/>
                  <a:pt x="104616" y="733812"/>
                  <a:pt x="166906" y="738136"/>
                </a:cubicBezTo>
                <a:cubicBezTo>
                  <a:pt x="229196" y="742460"/>
                  <a:pt x="303284" y="779530"/>
                  <a:pt x="391312" y="778241"/>
                </a:cubicBezTo>
                <a:cubicBezTo>
                  <a:pt x="479340" y="776952"/>
                  <a:pt x="621884" y="774696"/>
                  <a:pt x="695077" y="730403"/>
                </a:cubicBezTo>
                <a:cubicBezTo>
                  <a:pt x="768270" y="686110"/>
                  <a:pt x="838686" y="590922"/>
                  <a:pt x="820887" y="469955"/>
                </a:cubicBezTo>
                <a:cubicBezTo>
                  <a:pt x="803088" y="348988"/>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solidFill>
            <a:schemeClr val="bg1"/>
          </a:solidFill>
          <a:ln w="1905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26908833-320E-43B9-849D-086C95AF18CD}"/>
              </a:ext>
            </a:extLst>
          </p:cNvPr>
          <p:cNvSpPr>
            <a:spLocks noGrp="1"/>
          </p:cNvSpPr>
          <p:nvPr>
            <p:ph idx="1"/>
          </p:nvPr>
        </p:nvSpPr>
        <p:spPr>
          <a:xfrm>
            <a:off x="5225143" y="1342571"/>
            <a:ext cx="5646057" cy="4368800"/>
          </a:xfrm>
        </p:spPr>
        <p:txBody>
          <a:bodyPr vert="horz" lIns="91440" tIns="45720" rIns="91440" bIns="45720" rtlCol="0" anchor="ctr">
            <a:normAutofit/>
          </a:bodyPr>
          <a:lstStyle/>
          <a:p>
            <a:pPr algn="ctr"/>
            <a:r>
              <a:rPr lang="en-US"/>
              <a:t>Machine learning is of three types:</a:t>
            </a:r>
          </a:p>
          <a:p>
            <a:pPr marL="514350" indent="-514350" algn="ctr">
              <a:buAutoNum type="arabicPeriod"/>
            </a:pPr>
            <a:r>
              <a:rPr lang="en-US"/>
              <a:t>Supervised learning.</a:t>
            </a:r>
          </a:p>
          <a:p>
            <a:pPr marL="514350" indent="-514350" algn="ctr">
              <a:buFont typeface="Arial"/>
              <a:buChar char="•"/>
            </a:pPr>
            <a:r>
              <a:rPr lang="en-US"/>
              <a:t>Classification.</a:t>
            </a:r>
            <a:endParaRPr lang="en-US" dirty="0"/>
          </a:p>
          <a:p>
            <a:pPr marL="514350" indent="-514350" algn="ctr">
              <a:buFont typeface="Arial"/>
              <a:buChar char="•"/>
            </a:pPr>
            <a:r>
              <a:rPr lang="en-US"/>
              <a:t>Regression.</a:t>
            </a:r>
            <a:endParaRPr lang="en-US" dirty="0"/>
          </a:p>
          <a:p>
            <a:pPr marL="514350" indent="-514350" algn="ctr">
              <a:buAutoNum type="arabicPeriod"/>
            </a:pPr>
            <a:r>
              <a:rPr lang="en-US"/>
              <a:t>Unsupervised learning.</a:t>
            </a:r>
          </a:p>
          <a:p>
            <a:pPr marL="514350" indent="-514350" algn="ctr">
              <a:buAutoNum type="arabicPeriod"/>
            </a:pPr>
            <a:r>
              <a:rPr lang="en-US"/>
              <a:t>Reinforcement learning.</a:t>
            </a:r>
          </a:p>
        </p:txBody>
      </p:sp>
      <p:sp>
        <p:nvSpPr>
          <p:cNvPr id="12" name="Freeform: Shape 11">
            <a:extLst>
              <a:ext uri="{FF2B5EF4-FFF2-40B4-BE49-F238E27FC236}">
                <a16:creationId xmlns:a16="http://schemas.microsoft.com/office/drawing/2014/main" id="{B9940E64-4719-4E36-8FFD-748B552B3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588667" flipH="1">
            <a:off x="4240862" y="539430"/>
            <a:ext cx="7484484" cy="5843743"/>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15141"/>
              <a:gd name="connsiteY0" fmla="*/ 731902 h 758856"/>
              <a:gd name="connsiteX1" fmla="*/ 373741 w 815141"/>
              <a:gd name="connsiteY1" fmla="*/ 757848 h 758856"/>
              <a:gd name="connsiteX2" fmla="*/ 683896 w 815141"/>
              <a:gd name="connsiteY2" fmla="*/ 696479 h 758856"/>
              <a:gd name="connsiteX3" fmla="*/ 812900 w 815141"/>
              <a:gd name="connsiteY3" fmla="*/ 492088 h 758856"/>
              <a:gd name="connsiteX4" fmla="*/ 588282 w 815141"/>
              <a:gd name="connsiteY4" fmla="*/ 3537 h 758856"/>
              <a:gd name="connsiteX5" fmla="*/ 59263 w 815141"/>
              <a:gd name="connsiteY5" fmla="*/ 319863 h 758856"/>
              <a:gd name="connsiteX6" fmla="*/ 56596 w 815141"/>
              <a:gd name="connsiteY6" fmla="*/ 630854 h 758856"/>
              <a:gd name="connsiteX7" fmla="*/ 0 w 815141"/>
              <a:gd name="connsiteY7" fmla="*/ 731902 h 758856"/>
              <a:gd name="connsiteX0" fmla="*/ 0 w 805831"/>
              <a:gd name="connsiteY0" fmla="*/ 731902 h 758856"/>
              <a:gd name="connsiteX1" fmla="*/ 373741 w 805831"/>
              <a:gd name="connsiteY1" fmla="*/ 757848 h 758856"/>
              <a:gd name="connsiteX2" fmla="*/ 683896 w 805831"/>
              <a:gd name="connsiteY2" fmla="*/ 696479 h 758856"/>
              <a:gd name="connsiteX3" fmla="*/ 803316 w 805831"/>
              <a:gd name="connsiteY3" fmla="*/ 453428 h 758856"/>
              <a:gd name="connsiteX4" fmla="*/ 588282 w 805831"/>
              <a:gd name="connsiteY4" fmla="*/ 3537 h 758856"/>
              <a:gd name="connsiteX5" fmla="*/ 59263 w 805831"/>
              <a:gd name="connsiteY5" fmla="*/ 319863 h 758856"/>
              <a:gd name="connsiteX6" fmla="*/ 56596 w 805831"/>
              <a:gd name="connsiteY6" fmla="*/ 630854 h 758856"/>
              <a:gd name="connsiteX7" fmla="*/ 0 w 805831"/>
              <a:gd name="connsiteY7" fmla="*/ 731902 h 758856"/>
              <a:gd name="connsiteX0" fmla="*/ 0 w 822941"/>
              <a:gd name="connsiteY0" fmla="*/ 731902 h 758856"/>
              <a:gd name="connsiteX1" fmla="*/ 373741 w 822941"/>
              <a:gd name="connsiteY1" fmla="*/ 757848 h 758856"/>
              <a:gd name="connsiteX2" fmla="*/ 683896 w 822941"/>
              <a:gd name="connsiteY2" fmla="*/ 696479 h 758856"/>
              <a:gd name="connsiteX3" fmla="*/ 820887 w 822941"/>
              <a:gd name="connsiteY3" fmla="*/ 468892 h 758856"/>
              <a:gd name="connsiteX4" fmla="*/ 588282 w 822941"/>
              <a:gd name="connsiteY4" fmla="*/ 3537 h 758856"/>
              <a:gd name="connsiteX5" fmla="*/ 59263 w 822941"/>
              <a:gd name="connsiteY5" fmla="*/ 319863 h 758856"/>
              <a:gd name="connsiteX6" fmla="*/ 56596 w 822941"/>
              <a:gd name="connsiteY6" fmla="*/ 630854 h 758856"/>
              <a:gd name="connsiteX7" fmla="*/ 0 w 822941"/>
              <a:gd name="connsiteY7" fmla="*/ 731902 h 758856"/>
              <a:gd name="connsiteX0" fmla="*/ 0 w 823675"/>
              <a:gd name="connsiteY0" fmla="*/ 731902 h 760400"/>
              <a:gd name="connsiteX1" fmla="*/ 373741 w 823675"/>
              <a:gd name="connsiteY1" fmla="*/ 757848 h 760400"/>
              <a:gd name="connsiteX2" fmla="*/ 695077 w 823675"/>
              <a:gd name="connsiteY2" fmla="*/ 729340 h 760400"/>
              <a:gd name="connsiteX3" fmla="*/ 820887 w 823675"/>
              <a:gd name="connsiteY3" fmla="*/ 468892 h 760400"/>
              <a:gd name="connsiteX4" fmla="*/ 588282 w 823675"/>
              <a:gd name="connsiteY4" fmla="*/ 3537 h 760400"/>
              <a:gd name="connsiteX5" fmla="*/ 59263 w 823675"/>
              <a:gd name="connsiteY5" fmla="*/ 319863 h 760400"/>
              <a:gd name="connsiteX6" fmla="*/ 56596 w 823675"/>
              <a:gd name="connsiteY6" fmla="*/ 630854 h 760400"/>
              <a:gd name="connsiteX7" fmla="*/ 0 w 823675"/>
              <a:gd name="connsiteY7" fmla="*/ 731902 h 760400"/>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60034"/>
              <a:gd name="connsiteX1" fmla="*/ 166906 w 823675"/>
              <a:gd name="connsiteY1" fmla="*/ 737073 h 760034"/>
              <a:gd name="connsiteX2" fmla="*/ 373741 w 823675"/>
              <a:gd name="connsiteY2" fmla="*/ 757848 h 760034"/>
              <a:gd name="connsiteX3" fmla="*/ 695077 w 823675"/>
              <a:gd name="connsiteY3" fmla="*/ 729340 h 760034"/>
              <a:gd name="connsiteX4" fmla="*/ 820887 w 823675"/>
              <a:gd name="connsiteY4" fmla="*/ 468892 h 760034"/>
              <a:gd name="connsiteX5" fmla="*/ 588282 w 823675"/>
              <a:gd name="connsiteY5" fmla="*/ 3537 h 760034"/>
              <a:gd name="connsiteX6" fmla="*/ 59263 w 823675"/>
              <a:gd name="connsiteY6" fmla="*/ 319863 h 760034"/>
              <a:gd name="connsiteX7" fmla="*/ 56596 w 823675"/>
              <a:gd name="connsiteY7" fmla="*/ 630854 h 760034"/>
              <a:gd name="connsiteX8" fmla="*/ 0 w 823675"/>
              <a:gd name="connsiteY8" fmla="*/ 731902 h 760034"/>
              <a:gd name="connsiteX0" fmla="*/ 0 w 823675"/>
              <a:gd name="connsiteY0" fmla="*/ 731902 h 786869"/>
              <a:gd name="connsiteX1" fmla="*/ 166906 w 823675"/>
              <a:gd name="connsiteY1" fmla="*/ 737073 h 786869"/>
              <a:gd name="connsiteX2" fmla="*/ 381728 w 823675"/>
              <a:gd name="connsiteY2" fmla="*/ 786843 h 786869"/>
              <a:gd name="connsiteX3" fmla="*/ 695077 w 823675"/>
              <a:gd name="connsiteY3" fmla="*/ 729340 h 786869"/>
              <a:gd name="connsiteX4" fmla="*/ 820887 w 823675"/>
              <a:gd name="connsiteY4" fmla="*/ 468892 h 786869"/>
              <a:gd name="connsiteX5" fmla="*/ 588282 w 823675"/>
              <a:gd name="connsiteY5" fmla="*/ 3537 h 786869"/>
              <a:gd name="connsiteX6" fmla="*/ 59263 w 823675"/>
              <a:gd name="connsiteY6" fmla="*/ 319863 h 786869"/>
              <a:gd name="connsiteX7" fmla="*/ 56596 w 823675"/>
              <a:gd name="connsiteY7" fmla="*/ 630854 h 786869"/>
              <a:gd name="connsiteX8" fmla="*/ 0 w 823675"/>
              <a:gd name="connsiteY8" fmla="*/ 731902 h 786869"/>
              <a:gd name="connsiteX0" fmla="*/ 0 w 823675"/>
              <a:gd name="connsiteY0" fmla="*/ 731902 h 792665"/>
              <a:gd name="connsiteX1" fmla="*/ 166906 w 823675"/>
              <a:gd name="connsiteY1" fmla="*/ 737073 h 792665"/>
              <a:gd name="connsiteX2" fmla="*/ 391312 w 823675"/>
              <a:gd name="connsiteY2" fmla="*/ 792642 h 792665"/>
              <a:gd name="connsiteX3" fmla="*/ 695077 w 823675"/>
              <a:gd name="connsiteY3" fmla="*/ 729340 h 792665"/>
              <a:gd name="connsiteX4" fmla="*/ 820887 w 823675"/>
              <a:gd name="connsiteY4" fmla="*/ 468892 h 792665"/>
              <a:gd name="connsiteX5" fmla="*/ 588282 w 823675"/>
              <a:gd name="connsiteY5" fmla="*/ 3537 h 792665"/>
              <a:gd name="connsiteX6" fmla="*/ 59263 w 823675"/>
              <a:gd name="connsiteY6" fmla="*/ 319863 h 792665"/>
              <a:gd name="connsiteX7" fmla="*/ 56596 w 823675"/>
              <a:gd name="connsiteY7" fmla="*/ 630854 h 792665"/>
              <a:gd name="connsiteX8" fmla="*/ 0 w 823675"/>
              <a:gd name="connsiteY8" fmla="*/ 731902 h 792665"/>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6596 w 823675"/>
              <a:gd name="connsiteY7" fmla="*/ 630854 h 777210"/>
              <a:gd name="connsiteX8" fmla="*/ 0 w 823675"/>
              <a:gd name="connsiteY8" fmla="*/ 731902 h 777210"/>
              <a:gd name="connsiteX0" fmla="*/ 0 w 823675"/>
              <a:gd name="connsiteY0" fmla="*/ 731902 h 777210"/>
              <a:gd name="connsiteX1" fmla="*/ 166906 w 823675"/>
              <a:gd name="connsiteY1" fmla="*/ 737073 h 777210"/>
              <a:gd name="connsiteX2" fmla="*/ 391312 w 823675"/>
              <a:gd name="connsiteY2" fmla="*/ 777178 h 777210"/>
              <a:gd name="connsiteX3" fmla="*/ 695077 w 823675"/>
              <a:gd name="connsiteY3" fmla="*/ 729340 h 777210"/>
              <a:gd name="connsiteX4" fmla="*/ 820887 w 823675"/>
              <a:gd name="connsiteY4" fmla="*/ 468892 h 777210"/>
              <a:gd name="connsiteX5" fmla="*/ 588282 w 823675"/>
              <a:gd name="connsiteY5" fmla="*/ 3537 h 777210"/>
              <a:gd name="connsiteX6" fmla="*/ 59263 w 823675"/>
              <a:gd name="connsiteY6" fmla="*/ 319863 h 777210"/>
              <a:gd name="connsiteX7" fmla="*/ 51617 w 823675"/>
              <a:gd name="connsiteY7" fmla="*/ 627352 h 777210"/>
              <a:gd name="connsiteX8" fmla="*/ 0 w 823675"/>
              <a:gd name="connsiteY8" fmla="*/ 731902 h 777210"/>
              <a:gd name="connsiteX0" fmla="*/ 0 w 823675"/>
              <a:gd name="connsiteY0" fmla="*/ 732801 h 778109"/>
              <a:gd name="connsiteX1" fmla="*/ 166906 w 823675"/>
              <a:gd name="connsiteY1" fmla="*/ 737972 h 778109"/>
              <a:gd name="connsiteX2" fmla="*/ 391312 w 823675"/>
              <a:gd name="connsiteY2" fmla="*/ 778077 h 778109"/>
              <a:gd name="connsiteX3" fmla="*/ 695077 w 823675"/>
              <a:gd name="connsiteY3" fmla="*/ 730239 h 778109"/>
              <a:gd name="connsiteX4" fmla="*/ 820887 w 823675"/>
              <a:gd name="connsiteY4" fmla="*/ 469791 h 778109"/>
              <a:gd name="connsiteX5" fmla="*/ 588282 w 823675"/>
              <a:gd name="connsiteY5" fmla="*/ 4436 h 778109"/>
              <a:gd name="connsiteX6" fmla="*/ 39641 w 823675"/>
              <a:gd name="connsiteY6" fmla="*/ 312540 h 778109"/>
              <a:gd name="connsiteX7" fmla="*/ 51617 w 823675"/>
              <a:gd name="connsiteY7" fmla="*/ 628251 h 778109"/>
              <a:gd name="connsiteX8" fmla="*/ 0 w 823675"/>
              <a:gd name="connsiteY8" fmla="*/ 732801 h 778109"/>
              <a:gd name="connsiteX0" fmla="*/ 0 w 823675"/>
              <a:gd name="connsiteY0" fmla="*/ 732965 h 778273"/>
              <a:gd name="connsiteX1" fmla="*/ 166906 w 823675"/>
              <a:gd name="connsiteY1" fmla="*/ 738136 h 778273"/>
              <a:gd name="connsiteX2" fmla="*/ 391312 w 823675"/>
              <a:gd name="connsiteY2" fmla="*/ 778241 h 778273"/>
              <a:gd name="connsiteX3" fmla="*/ 695077 w 823675"/>
              <a:gd name="connsiteY3" fmla="*/ 730403 h 778273"/>
              <a:gd name="connsiteX4" fmla="*/ 820887 w 823675"/>
              <a:gd name="connsiteY4" fmla="*/ 469955 h 778273"/>
              <a:gd name="connsiteX5" fmla="*/ 588282 w 823675"/>
              <a:gd name="connsiteY5" fmla="*/ 4600 h 778273"/>
              <a:gd name="connsiteX6" fmla="*/ 31572 w 823675"/>
              <a:gd name="connsiteY6" fmla="*/ 311368 h 778273"/>
              <a:gd name="connsiteX7" fmla="*/ 51617 w 823675"/>
              <a:gd name="connsiteY7" fmla="*/ 628415 h 778273"/>
              <a:gd name="connsiteX8" fmla="*/ 0 w 823675"/>
              <a:gd name="connsiteY8" fmla="*/ 732965 h 77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3675" h="778273">
                <a:moveTo>
                  <a:pt x="0" y="732965"/>
                </a:moveTo>
                <a:cubicBezTo>
                  <a:pt x="17853" y="736493"/>
                  <a:pt x="104616" y="733812"/>
                  <a:pt x="166906" y="738136"/>
                </a:cubicBezTo>
                <a:cubicBezTo>
                  <a:pt x="229196" y="742460"/>
                  <a:pt x="303284" y="779530"/>
                  <a:pt x="391312" y="778241"/>
                </a:cubicBezTo>
                <a:cubicBezTo>
                  <a:pt x="479340" y="776952"/>
                  <a:pt x="621884" y="774696"/>
                  <a:pt x="695077" y="730403"/>
                </a:cubicBezTo>
                <a:cubicBezTo>
                  <a:pt x="768270" y="686110"/>
                  <a:pt x="838686" y="590922"/>
                  <a:pt x="820887" y="469955"/>
                </a:cubicBezTo>
                <a:cubicBezTo>
                  <a:pt x="803088" y="348988"/>
                  <a:pt x="795207" y="48292"/>
                  <a:pt x="588282" y="4600"/>
                </a:cubicBezTo>
                <a:cubicBezTo>
                  <a:pt x="492555" y="-2543"/>
                  <a:pt x="66148" y="-39533"/>
                  <a:pt x="31572" y="311368"/>
                </a:cubicBezTo>
                <a:cubicBezTo>
                  <a:pt x="15666" y="420334"/>
                  <a:pt x="51617" y="565074"/>
                  <a:pt x="51617" y="628415"/>
                </a:cubicBezTo>
                <a:cubicBezTo>
                  <a:pt x="52094" y="700138"/>
                  <a:pt x="0" y="732965"/>
                  <a:pt x="0" y="732965"/>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1866796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BC237-77DF-4DFB-94F7-DB493EDA1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4B717-1F0E-4F20-816E-4AE86B949B8E}"/>
              </a:ext>
            </a:extLst>
          </p:cNvPr>
          <p:cNvSpPr>
            <a:spLocks noGrp="1"/>
          </p:cNvSpPr>
          <p:nvPr>
            <p:ph type="title"/>
          </p:nvPr>
        </p:nvSpPr>
        <p:spPr>
          <a:xfrm>
            <a:off x="884904" y="974869"/>
            <a:ext cx="3790042" cy="4908263"/>
          </a:xfrm>
        </p:spPr>
        <p:txBody>
          <a:bodyPr>
            <a:normAutofit/>
          </a:bodyPr>
          <a:lstStyle/>
          <a:p>
            <a:pPr algn="ctr"/>
            <a:r>
              <a:rPr lang="en-US" b="0">
                <a:ea typeface="+mj-lt"/>
                <a:cs typeface="+mj-lt"/>
              </a:rPr>
              <a:t>Supervise Learning</a:t>
            </a:r>
            <a:endParaRPr lang="en-US"/>
          </a:p>
        </p:txBody>
      </p:sp>
      <p:graphicFrame>
        <p:nvGraphicFramePr>
          <p:cNvPr id="5" name="Content Placeholder 2">
            <a:extLst>
              <a:ext uri="{FF2B5EF4-FFF2-40B4-BE49-F238E27FC236}">
                <a16:creationId xmlns:a16="http://schemas.microsoft.com/office/drawing/2014/main" id="{9074C4B5-0F98-4B50-A549-692A6BF5A1E1}"/>
              </a:ext>
            </a:extLst>
          </p:cNvPr>
          <p:cNvGraphicFramePr>
            <a:graphicFrameLocks noGrp="1"/>
          </p:cNvGraphicFramePr>
          <p:nvPr>
            <p:ph idx="1"/>
            <p:extLst>
              <p:ext uri="{D42A27DB-BD31-4B8C-83A1-F6EECF244321}">
                <p14:modId xmlns:p14="http://schemas.microsoft.com/office/powerpoint/2010/main" val="1991167414"/>
              </p:ext>
            </p:extLst>
          </p:nvPr>
        </p:nvGraphicFramePr>
        <p:xfrm>
          <a:off x="5185533" y="628642"/>
          <a:ext cx="6383102" cy="56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964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27" name="Rectangle 26">
            <a:extLst>
              <a:ext uri="{FF2B5EF4-FFF2-40B4-BE49-F238E27FC236}">
                <a16:creationId xmlns:a16="http://schemas.microsoft.com/office/drawing/2014/main" id="{421117CB-D197-45F3-B441-4AC4D215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A6BC8CA-DF4A-478B-836A-E1CE14190554}"/>
              </a:ext>
            </a:extLst>
          </p:cNvPr>
          <p:cNvPicPr>
            <a:picLocks noChangeAspect="1"/>
          </p:cNvPicPr>
          <p:nvPr/>
        </p:nvPicPr>
        <p:blipFill rotWithShape="1">
          <a:blip r:embed="rId2"/>
          <a:srcRect r="6027" b="-1"/>
          <a:stretch/>
        </p:blipFill>
        <p:spPr>
          <a:xfrm>
            <a:off x="4383315" y="406533"/>
            <a:ext cx="7311127" cy="5835063"/>
          </a:xfrm>
          <a:custGeom>
            <a:avLst/>
            <a:gdLst/>
            <a:ahLst/>
            <a:cxnLst/>
            <a:rect l="l" t="t" r="r" b="b"/>
            <a:pathLst>
              <a:path w="7441204" h="6013687">
                <a:moveTo>
                  <a:pt x="521773" y="33"/>
                </a:moveTo>
                <a:cubicBezTo>
                  <a:pt x="691085" y="398"/>
                  <a:pt x="903236" y="3814"/>
                  <a:pt x="1092688" y="8577"/>
                </a:cubicBezTo>
                <a:lnTo>
                  <a:pt x="6484220" y="37240"/>
                </a:lnTo>
                <a:lnTo>
                  <a:pt x="7441204" y="64264"/>
                </a:lnTo>
                <a:lnTo>
                  <a:pt x="7441204" y="5983295"/>
                </a:lnTo>
                <a:lnTo>
                  <a:pt x="7288194" y="5982896"/>
                </a:lnTo>
                <a:cubicBezTo>
                  <a:pt x="5457820" y="5980096"/>
                  <a:pt x="2920476" y="6013687"/>
                  <a:pt x="1210410" y="6013687"/>
                </a:cubicBezTo>
                <a:cubicBezTo>
                  <a:pt x="725939" y="5985023"/>
                  <a:pt x="379887" y="6013688"/>
                  <a:pt x="47679" y="5985023"/>
                </a:cubicBezTo>
                <a:cubicBezTo>
                  <a:pt x="-53829" y="4045425"/>
                  <a:pt x="24608" y="1346230"/>
                  <a:pt x="116889" y="123233"/>
                </a:cubicBezTo>
                <a:cubicBezTo>
                  <a:pt x="124824" y="-27018"/>
                  <a:pt x="118248" y="22145"/>
                  <a:pt x="277431" y="3036"/>
                </a:cubicBezTo>
                <a:cubicBezTo>
                  <a:pt x="334020" y="692"/>
                  <a:pt x="420186" y="-187"/>
                  <a:pt x="521773" y="33"/>
                </a:cubicBezTo>
                <a:close/>
              </a:path>
            </a:pathLst>
          </a:custGeom>
        </p:spPr>
      </p:pic>
      <p:sp>
        <p:nvSpPr>
          <p:cNvPr id="29" name="Freeform: Shape 28">
            <a:extLst>
              <a:ext uri="{FF2B5EF4-FFF2-40B4-BE49-F238E27FC236}">
                <a16:creationId xmlns:a16="http://schemas.microsoft.com/office/drawing/2014/main" id="{F778232E-C75B-4B3C-9201-81C077571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83313" y="406533"/>
            <a:ext cx="7311126" cy="5835062"/>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0682" h="6405386">
                <a:moveTo>
                  <a:pt x="7142118" y="6405352"/>
                </a:moveTo>
                <a:cubicBezTo>
                  <a:pt x="6967357" y="6404963"/>
                  <a:pt x="6748379" y="6401325"/>
                  <a:pt x="6552830" y="6396252"/>
                </a:cubicBezTo>
                <a:lnTo>
                  <a:pt x="987782" y="6365722"/>
                </a:lnTo>
                <a:lnTo>
                  <a:pt x="0" y="6336938"/>
                </a:lnTo>
                <a:lnTo>
                  <a:pt x="0" y="32372"/>
                </a:lnTo>
                <a:lnTo>
                  <a:pt x="157934" y="32797"/>
                </a:lnTo>
                <a:cubicBezTo>
                  <a:pt x="2047215" y="35779"/>
                  <a:pt x="4666218" y="0"/>
                  <a:pt x="6431319" y="0"/>
                </a:cubicBezTo>
                <a:cubicBezTo>
                  <a:pt x="6931382" y="30531"/>
                  <a:pt x="7288570" y="-1"/>
                  <a:pt x="7631470" y="30531"/>
                </a:cubicBezTo>
                <a:cubicBezTo>
                  <a:pt x="7736245" y="2096465"/>
                  <a:pt x="7655283" y="4971471"/>
                  <a:pt x="7560032" y="6274128"/>
                </a:cubicBezTo>
                <a:cubicBezTo>
                  <a:pt x="7551842" y="6434165"/>
                  <a:pt x="7558630" y="6381800"/>
                  <a:pt x="7394324" y="6402154"/>
                </a:cubicBezTo>
                <a:cubicBezTo>
                  <a:pt x="7335914" y="6404650"/>
                  <a:pt x="7246975" y="6405586"/>
                  <a:pt x="7142118" y="6405352"/>
                </a:cubicBezTo>
                <a:close/>
              </a:path>
            </a:pathLst>
          </a:cu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398432" y="839495"/>
            <a:ext cx="4504765"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6AFF5CE-B67C-4572-A244-872A4D90E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398431" y="868493"/>
            <a:ext cx="4504765"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solidFill>
            <a:schemeClr val="bg1"/>
          </a:solidFill>
          <a:ln w="1905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65ECCD1-CF5E-4EE6-837B-F9A6958B1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398433" y="839494"/>
            <a:ext cx="4504765"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solidFill>
              <a:schemeClr val="tx1"/>
            </a:solidFill>
            <a:prstDash val="solid"/>
            <a:miter/>
          </a:ln>
        </p:spPr>
        <p:txBody>
          <a:bodyPr rtlCol="0" anchor="ctr"/>
          <a:lstStyle/>
          <a:p>
            <a:endParaRPr lang="en-US"/>
          </a:p>
        </p:txBody>
      </p:sp>
      <p:sp>
        <p:nvSpPr>
          <p:cNvPr id="5" name="TextBox 4">
            <a:extLst>
              <a:ext uri="{FF2B5EF4-FFF2-40B4-BE49-F238E27FC236}">
                <a16:creationId xmlns:a16="http://schemas.microsoft.com/office/drawing/2014/main" id="{E9A3A032-D6C6-4F17-B965-7E97463466EF}"/>
              </a:ext>
            </a:extLst>
          </p:cNvPr>
          <p:cNvSpPr txBox="1"/>
          <p:nvPr/>
        </p:nvSpPr>
        <p:spPr>
          <a:xfrm>
            <a:off x="810217" y="1349526"/>
            <a:ext cx="3419661" cy="286791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100" b="1" spc="100">
                <a:latin typeface="+mj-lt"/>
                <a:ea typeface="+mj-ea"/>
                <a:cs typeface="+mj-cs"/>
              </a:rPr>
              <a:t>Parents teaching their kids something is supervised learning.</a:t>
            </a:r>
          </a:p>
        </p:txBody>
      </p:sp>
    </p:spTree>
    <p:extLst>
      <p:ext uri="{BB962C8B-B14F-4D97-AF65-F5344CB8AC3E}">
        <p14:creationId xmlns:p14="http://schemas.microsoft.com/office/powerpoint/2010/main" val="258769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977627" y="481134"/>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1010574" y="456230"/>
            <a:ext cx="9378187"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43" name="Rectangle 42">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F646C6CE-72A6-48A2-BAA1-A9BD9AE02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21080" y="0"/>
            <a:ext cx="7070920" cy="6858000"/>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1955" h="6858000">
                <a:moveTo>
                  <a:pt x="7430701" y="6858000"/>
                </a:moveTo>
                <a:lnTo>
                  <a:pt x="0" y="6858000"/>
                </a:lnTo>
                <a:lnTo>
                  <a:pt x="0" y="0"/>
                </a:lnTo>
                <a:lnTo>
                  <a:pt x="7505795" y="0"/>
                </a:lnTo>
                <a:lnTo>
                  <a:pt x="7520785" y="379063"/>
                </a:lnTo>
                <a:cubicBezTo>
                  <a:pt x="7596581" y="2601669"/>
                  <a:pt x="7521128" y="5461844"/>
                  <a:pt x="7433327" y="6803646"/>
                </a:cubicBez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F6AFF5CE-B67C-4572-A244-872A4D90E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91907" y="958118"/>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solidFill>
            <a:schemeClr val="bg1"/>
          </a:solidFill>
          <a:ln w="19050" cap="flat">
            <a:noFill/>
            <a:prstDash val="solid"/>
            <a:miter/>
          </a:ln>
        </p:spPr>
        <p:txBody>
          <a:bodyPr rtlCol="0" anchor="ctr"/>
          <a:lstStyle/>
          <a:p>
            <a:endParaRPr lang="en-US"/>
          </a:p>
        </p:txBody>
      </p:sp>
      <p:sp>
        <p:nvSpPr>
          <p:cNvPr id="7" name="Title 6">
            <a:extLst>
              <a:ext uri="{FF2B5EF4-FFF2-40B4-BE49-F238E27FC236}">
                <a16:creationId xmlns:a16="http://schemas.microsoft.com/office/drawing/2014/main" id="{96628995-E672-4880-872A-C9AF8F68C3AA}"/>
              </a:ext>
            </a:extLst>
          </p:cNvPr>
          <p:cNvSpPr>
            <a:spLocks noGrp="1"/>
          </p:cNvSpPr>
          <p:nvPr>
            <p:ph type="title"/>
          </p:nvPr>
        </p:nvSpPr>
        <p:spPr>
          <a:xfrm>
            <a:off x="1198095" y="1589343"/>
            <a:ext cx="3065958" cy="2628672"/>
          </a:xfrm>
        </p:spPr>
        <p:txBody>
          <a:bodyPr vert="horz" lIns="91440" tIns="45720" rIns="91440" bIns="45720" rtlCol="0" anchor="ctr">
            <a:normAutofit/>
          </a:bodyPr>
          <a:lstStyle/>
          <a:p>
            <a:pPr algn="ctr">
              <a:lnSpc>
                <a:spcPct val="90000"/>
              </a:lnSpc>
            </a:pPr>
            <a:r>
              <a:rPr lang="en-US" sz="4400" dirty="0"/>
              <a:t>Teacher Teaching </a:t>
            </a:r>
            <a:r>
              <a:rPr lang="en-US" sz="4400"/>
              <a:t>Kids, also A </a:t>
            </a:r>
            <a:r>
              <a:rPr lang="en-US" sz="4400" dirty="0"/>
              <a:t>supervised learning.</a:t>
            </a:r>
          </a:p>
        </p:txBody>
      </p:sp>
      <p:sp>
        <p:nvSpPr>
          <p:cNvPr id="49" name="Freeform: Shape 48">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5556" y="935488"/>
            <a:ext cx="4587669"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65ECCD1-CF5E-4EE6-837B-F9A6958B1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737159" y="912857"/>
            <a:ext cx="4266483"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solidFill>
              <a:schemeClr val="tx1"/>
            </a:solidFill>
            <a:prstDash val="solid"/>
            <a:miter/>
          </a:ln>
        </p:spPr>
        <p:txBody>
          <a:bodyPr rtlCol="0" anchor="ctr"/>
          <a:lstStyle/>
          <a:p>
            <a:endParaRPr lang="en-US"/>
          </a:p>
        </p:txBody>
      </p:sp>
      <p:pic>
        <p:nvPicPr>
          <p:cNvPr id="4" name="Picture 4" descr="Graphical user interface, application&#10;&#10;Description automatically generated">
            <a:extLst>
              <a:ext uri="{FF2B5EF4-FFF2-40B4-BE49-F238E27FC236}">
                <a16:creationId xmlns:a16="http://schemas.microsoft.com/office/drawing/2014/main" id="{9DEB92B6-1B93-48DE-8FEE-A891EB5DDC23}"/>
              </a:ext>
            </a:extLst>
          </p:cNvPr>
          <p:cNvPicPr>
            <a:picLocks noChangeAspect="1"/>
          </p:cNvPicPr>
          <p:nvPr/>
        </p:nvPicPr>
        <p:blipFill rotWithShape="1">
          <a:blip r:embed="rId2"/>
          <a:srcRect t="7630" r="-1" b="453"/>
          <a:stretch/>
        </p:blipFill>
        <p:spPr>
          <a:xfrm>
            <a:off x="5607877" y="988890"/>
            <a:ext cx="6039627" cy="4885221"/>
          </a:xfrm>
          <a:prstGeom prst="rect">
            <a:avLst/>
          </a:prstGeom>
        </p:spPr>
      </p:pic>
    </p:spTree>
    <p:extLst>
      <p:ext uri="{BB962C8B-B14F-4D97-AF65-F5344CB8AC3E}">
        <p14:creationId xmlns:p14="http://schemas.microsoft.com/office/powerpoint/2010/main" val="199076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392D9-109D-40FA-A633-4B960FF9C2A2}"/>
              </a:ext>
            </a:extLst>
          </p:cNvPr>
          <p:cNvSpPr>
            <a:spLocks noGrp="1"/>
          </p:cNvSpPr>
          <p:nvPr>
            <p:ph type="title"/>
          </p:nvPr>
        </p:nvSpPr>
        <p:spPr/>
        <p:txBody>
          <a:bodyPr/>
          <a:lstStyle/>
          <a:p>
            <a:pPr algn="ctr"/>
            <a:r>
              <a:rPr lang="en-US"/>
              <a:t>TYpes of Supervised learning.</a:t>
            </a:r>
          </a:p>
        </p:txBody>
      </p:sp>
      <p:sp>
        <p:nvSpPr>
          <p:cNvPr id="3" name="Content Placeholder 2">
            <a:extLst>
              <a:ext uri="{FF2B5EF4-FFF2-40B4-BE49-F238E27FC236}">
                <a16:creationId xmlns:a16="http://schemas.microsoft.com/office/drawing/2014/main" id="{CAB7D5D8-62D2-464C-A24F-B867B47EA788}"/>
              </a:ext>
            </a:extLst>
          </p:cNvPr>
          <p:cNvSpPr>
            <a:spLocks noGrp="1"/>
          </p:cNvSpPr>
          <p:nvPr>
            <p:ph idx="1"/>
          </p:nvPr>
        </p:nvSpPr>
        <p:spPr/>
        <p:txBody>
          <a:bodyPr vert="horz" lIns="91440" tIns="45720" rIns="91440" bIns="45720" rtlCol="0" anchor="t">
            <a:normAutofit/>
          </a:bodyPr>
          <a:lstStyle/>
          <a:p>
            <a:r>
              <a:rPr lang="en-US" b="0">
                <a:ea typeface="+mn-lt"/>
                <a:cs typeface="+mn-lt"/>
              </a:rPr>
              <a:t>•Classification – Is the type through which the algorithm can classify between two options like yes </a:t>
            </a:r>
            <a:r>
              <a:rPr lang="en-US" b="0" dirty="0">
                <a:ea typeface="+mn-lt"/>
                <a:cs typeface="+mn-lt"/>
              </a:rPr>
              <a:t>or no , true or false etc. Different types of classification algorithms are Logistic Regression , Decision Tree , Random Forest , SVM, KNN etc..</a:t>
            </a:r>
            <a:endParaRPr lang="en-US" dirty="0"/>
          </a:p>
          <a:p>
            <a:r>
              <a:rPr lang="en-US" b="0">
                <a:ea typeface="+mn-lt"/>
                <a:cs typeface="+mn-lt"/>
              </a:rPr>
              <a:t>•Regression – is the type of algorithm through which the model can predict the outcomes with the present input and test datas. Different types of regression are linear regression etc.</a:t>
            </a:r>
            <a:endParaRPr lang="en-US"/>
          </a:p>
          <a:p>
            <a:endParaRPr lang="en-US" b="0" dirty="0"/>
          </a:p>
          <a:p>
            <a:endParaRPr lang="en-US" dirty="0"/>
          </a:p>
        </p:txBody>
      </p:sp>
    </p:spTree>
    <p:extLst>
      <p:ext uri="{BB962C8B-B14F-4D97-AF65-F5344CB8AC3E}">
        <p14:creationId xmlns:p14="http://schemas.microsoft.com/office/powerpoint/2010/main" val="2031269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5466E-E54E-4C7B-BEAB-C89BC96EB64D}"/>
              </a:ext>
            </a:extLst>
          </p:cNvPr>
          <p:cNvSpPr>
            <a:spLocks noGrp="1"/>
          </p:cNvSpPr>
          <p:nvPr>
            <p:ph type="title"/>
          </p:nvPr>
        </p:nvSpPr>
        <p:spPr>
          <a:xfrm>
            <a:off x="7670015" y="747906"/>
            <a:ext cx="3811205" cy="2058793"/>
          </a:xfrm>
        </p:spPr>
        <p:txBody>
          <a:bodyPr>
            <a:normAutofit/>
          </a:bodyPr>
          <a:lstStyle/>
          <a:p>
            <a:pPr algn="ctr"/>
            <a:r>
              <a:rPr lang="en-US" b="0" cap="all">
                <a:ea typeface="+mj-lt"/>
                <a:cs typeface="+mj-lt"/>
              </a:rPr>
              <a:t>Linear regression</a:t>
            </a:r>
            <a:endParaRPr lang="en-US"/>
          </a:p>
        </p:txBody>
      </p:sp>
      <p:sp>
        <p:nvSpPr>
          <p:cNvPr id="11" name="Freeform: Shape 10">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9013" y="303198"/>
            <a:ext cx="6631387" cy="59597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id="{C0617804-CCDF-4607-83BD-344047CD200E}"/>
              </a:ext>
            </a:extLst>
          </p:cNvPr>
          <p:cNvPicPr>
            <a:picLocks noChangeAspect="1"/>
          </p:cNvPicPr>
          <p:nvPr/>
        </p:nvPicPr>
        <p:blipFill>
          <a:blip r:embed="rId2"/>
          <a:stretch>
            <a:fillRect/>
          </a:stretch>
        </p:blipFill>
        <p:spPr>
          <a:xfrm>
            <a:off x="598138" y="1985202"/>
            <a:ext cx="6193116" cy="2647556"/>
          </a:xfrm>
          <a:prstGeom prst="rect">
            <a:avLst/>
          </a:prstGeom>
        </p:spPr>
      </p:pic>
      <p:sp>
        <p:nvSpPr>
          <p:cNvPr id="3" name="Content Placeholder 2">
            <a:extLst>
              <a:ext uri="{FF2B5EF4-FFF2-40B4-BE49-F238E27FC236}">
                <a16:creationId xmlns:a16="http://schemas.microsoft.com/office/drawing/2014/main" id="{5CB9C9FC-9237-4306-B1C9-66B8CD7CC788}"/>
              </a:ext>
            </a:extLst>
          </p:cNvPr>
          <p:cNvSpPr>
            <a:spLocks noGrp="1"/>
          </p:cNvSpPr>
          <p:nvPr>
            <p:ph idx="1"/>
          </p:nvPr>
        </p:nvSpPr>
        <p:spPr>
          <a:xfrm>
            <a:off x="7674900" y="2997200"/>
            <a:ext cx="3768403" cy="3216713"/>
          </a:xfrm>
        </p:spPr>
        <p:txBody>
          <a:bodyPr vert="horz" lIns="91440" tIns="45720" rIns="91440" bIns="45720" rtlCol="0" anchor="ctr">
            <a:normAutofit/>
          </a:bodyPr>
          <a:lstStyle/>
          <a:p>
            <a:pPr algn="ctr">
              <a:lnSpc>
                <a:spcPct val="90000"/>
              </a:lnSpc>
            </a:pPr>
            <a:r>
              <a:rPr lang="en-US" sz="3000" b="0">
                <a:ea typeface="+mn-lt"/>
                <a:cs typeface="+mn-lt"/>
              </a:rPr>
              <a:t>•Is the algorithm used to predict the output when an input is given. Before that the sample in input and output should be fed into the system as features and labels. </a:t>
            </a:r>
            <a:endParaRPr lang="en-US" sz="3000"/>
          </a:p>
          <a:p>
            <a:pPr algn="ctr">
              <a:lnSpc>
                <a:spcPct val="90000"/>
              </a:lnSpc>
            </a:pPr>
            <a:r>
              <a:rPr lang="en-US" sz="3000" b="0">
                <a:ea typeface="+mn-lt"/>
                <a:cs typeface="+mn-lt"/>
              </a:rPr>
              <a:t>•Example 2 = 4, 3=6, 4=8 , 5=10 so that makes 9=18(that is y=2x)</a:t>
            </a:r>
            <a:endParaRPr lang="en-US" sz="3000"/>
          </a:p>
          <a:p>
            <a:pPr algn="ctr">
              <a:lnSpc>
                <a:spcPct val="90000"/>
              </a:lnSpc>
            </a:pPr>
            <a:endParaRPr lang="en-US" sz="3000"/>
          </a:p>
        </p:txBody>
      </p:sp>
    </p:spTree>
    <p:extLst>
      <p:ext uri="{BB962C8B-B14F-4D97-AF65-F5344CB8AC3E}">
        <p14:creationId xmlns:p14="http://schemas.microsoft.com/office/powerpoint/2010/main" val="3236059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0231EC-B7BA-4582-9827-3844188BE397}"/>
              </a:ext>
            </a:extLst>
          </p:cNvPr>
          <p:cNvSpPr>
            <a:spLocks noGrp="1"/>
          </p:cNvSpPr>
          <p:nvPr>
            <p:ph type="title"/>
          </p:nvPr>
        </p:nvSpPr>
        <p:spPr>
          <a:xfrm>
            <a:off x="7670015" y="747906"/>
            <a:ext cx="3811205" cy="2058793"/>
          </a:xfrm>
        </p:spPr>
        <p:txBody>
          <a:bodyPr>
            <a:normAutofit/>
          </a:bodyPr>
          <a:lstStyle/>
          <a:p>
            <a:pPr algn="ctr"/>
            <a:r>
              <a:rPr lang="en-US" b="0" cap="all">
                <a:ea typeface="+mj-lt"/>
                <a:cs typeface="+mj-lt"/>
              </a:rPr>
              <a:t>Logistic regression</a:t>
            </a:r>
            <a:endParaRPr lang="en-US"/>
          </a:p>
        </p:txBody>
      </p:sp>
      <p:sp>
        <p:nvSpPr>
          <p:cNvPr id="11" name="Freeform: Shape 10">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9013" y="303198"/>
            <a:ext cx="6631387" cy="59597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id="{B9508598-5048-4A86-A30E-D72BCD1BC964}"/>
              </a:ext>
            </a:extLst>
          </p:cNvPr>
          <p:cNvPicPr>
            <a:picLocks noChangeAspect="1"/>
          </p:cNvPicPr>
          <p:nvPr/>
        </p:nvPicPr>
        <p:blipFill>
          <a:blip r:embed="rId2"/>
          <a:stretch>
            <a:fillRect/>
          </a:stretch>
        </p:blipFill>
        <p:spPr>
          <a:xfrm>
            <a:off x="598138" y="1985202"/>
            <a:ext cx="6193116" cy="2647556"/>
          </a:xfrm>
          <a:prstGeom prst="rect">
            <a:avLst/>
          </a:prstGeom>
        </p:spPr>
      </p:pic>
      <p:sp>
        <p:nvSpPr>
          <p:cNvPr id="3" name="Content Placeholder 2">
            <a:extLst>
              <a:ext uri="{FF2B5EF4-FFF2-40B4-BE49-F238E27FC236}">
                <a16:creationId xmlns:a16="http://schemas.microsoft.com/office/drawing/2014/main" id="{06030D08-4262-4ADE-964B-BDF921AB0D5C}"/>
              </a:ext>
            </a:extLst>
          </p:cNvPr>
          <p:cNvSpPr>
            <a:spLocks noGrp="1"/>
          </p:cNvSpPr>
          <p:nvPr>
            <p:ph idx="1"/>
          </p:nvPr>
        </p:nvSpPr>
        <p:spPr>
          <a:xfrm>
            <a:off x="7674900" y="2997200"/>
            <a:ext cx="3768403" cy="3216713"/>
          </a:xfrm>
        </p:spPr>
        <p:txBody>
          <a:bodyPr vert="horz" lIns="91440" tIns="45720" rIns="91440" bIns="45720" rtlCol="0" anchor="ctr">
            <a:normAutofit/>
          </a:bodyPr>
          <a:lstStyle/>
          <a:p>
            <a:pPr algn="ctr">
              <a:lnSpc>
                <a:spcPct val="90000"/>
              </a:lnSpc>
            </a:pPr>
            <a:r>
              <a:rPr lang="en-US" sz="3000" b="0">
                <a:ea typeface="+mn-lt"/>
                <a:cs typeface="+mn-lt"/>
              </a:rPr>
              <a:t>•Is the algorithm used to classify the given input to a specific output that is like yes or no, true or false etc.</a:t>
            </a:r>
            <a:endParaRPr lang="en-US" sz="3000"/>
          </a:p>
          <a:p>
            <a:pPr algn="ctr">
              <a:lnSpc>
                <a:spcPct val="90000"/>
              </a:lnSpc>
            </a:pPr>
            <a:r>
              <a:rPr lang="en-US" sz="3000" b="0">
                <a:ea typeface="+mn-lt"/>
                <a:cs typeface="+mn-lt"/>
              </a:rPr>
              <a:t>•Example 40 marks is passing marks then when a input is given the algorithm classifies it to be pass or fail. </a:t>
            </a:r>
            <a:endParaRPr lang="en-US" sz="3000"/>
          </a:p>
          <a:p>
            <a:pPr algn="ctr">
              <a:lnSpc>
                <a:spcPct val="90000"/>
              </a:lnSpc>
            </a:pPr>
            <a:endParaRPr lang="en-US" sz="3000"/>
          </a:p>
        </p:txBody>
      </p:sp>
    </p:spTree>
    <p:extLst>
      <p:ext uri="{BB962C8B-B14F-4D97-AF65-F5344CB8AC3E}">
        <p14:creationId xmlns:p14="http://schemas.microsoft.com/office/powerpoint/2010/main" val="25890949"/>
      </p:ext>
    </p:extLst>
  </p:cSld>
  <p:clrMapOvr>
    <a:masterClrMapping/>
  </p:clrMapOvr>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ChitchatVTI</vt:lpstr>
      <vt:lpstr>Machine Learning Assignment 1</vt:lpstr>
      <vt:lpstr>MAchine Learning</vt:lpstr>
      <vt:lpstr>Types of MAchine learng.</vt:lpstr>
      <vt:lpstr>Supervise Learning</vt:lpstr>
      <vt:lpstr>PowerPoint Presentation</vt:lpstr>
      <vt:lpstr>Teacher Teaching Kids, also A supervised learning.</vt:lpstr>
      <vt:lpstr>TYpes of Supervised learning.</vt:lpstr>
      <vt:lpstr>Linear regression</vt:lpstr>
      <vt:lpstr>Logistic regression</vt:lpstr>
      <vt:lpstr>Decision tree</vt:lpstr>
      <vt:lpstr>Random forest</vt:lpstr>
      <vt:lpstr>knn</vt:lpstr>
      <vt:lpstr>svm</vt:lpstr>
      <vt:lpstr>Unsupervised Learning</vt:lpstr>
      <vt:lpstr>In this we can see that a number of unlabelled data are being feede to the system and by processing those data system distinguish the data in different group based on their features. In this system do all the work by own that is unsupervised learning.</vt:lpstr>
      <vt:lpstr>PowerPoint Presentation</vt:lpstr>
      <vt:lpstr>Reinforcement Learning.</vt:lpstr>
      <vt:lpstr>Data Warehouse</vt:lpstr>
      <vt:lpstr>Data Mining </vt:lpstr>
      <vt:lpstr>Collab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285</cp:revision>
  <dcterms:created xsi:type="dcterms:W3CDTF">2021-08-28T17:08:52Z</dcterms:created>
  <dcterms:modified xsi:type="dcterms:W3CDTF">2021-08-29T18:29:20Z</dcterms:modified>
</cp:coreProperties>
</file>